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9" r:id="rId1"/>
  </p:sldMasterIdLst>
  <p:notesMasterIdLst>
    <p:notesMasterId r:id="rId11"/>
  </p:notesMasterIdLst>
  <p:handoutMasterIdLst>
    <p:handoutMasterId r:id="rId12"/>
  </p:handoutMasterIdLst>
  <p:sldIdLst>
    <p:sldId id="336" r:id="rId2"/>
    <p:sldId id="256" r:id="rId3"/>
    <p:sldId id="262" r:id="rId4"/>
    <p:sldId id="263" r:id="rId5"/>
    <p:sldId id="264" r:id="rId6"/>
    <p:sldId id="328" r:id="rId7"/>
    <p:sldId id="338" r:id="rId8"/>
    <p:sldId id="339" r:id="rId9"/>
    <p:sldId id="327" r:id="rId10"/>
  </p:sldIdLst>
  <p:sldSz cx="9144000" cy="51847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3">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FCDC9"/>
    <a:srgbClr val="002F6C"/>
    <a:srgbClr val="6C6463"/>
    <a:srgbClr val="A7C6ED"/>
    <a:srgbClr val="BA0C2F"/>
    <a:srgbClr val="651D32"/>
    <a:srgbClr val="0067B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15" autoAdjust="0"/>
    <p:restoredTop sz="99841" autoAdjust="0"/>
  </p:normalViewPr>
  <p:slideViewPr>
    <p:cSldViewPr snapToGrid="0" snapToObjects="1">
      <p:cViewPr varScale="1">
        <p:scale>
          <a:sx n="192" d="100"/>
          <a:sy n="192" d="100"/>
        </p:scale>
        <p:origin x="162" y="438"/>
      </p:cViewPr>
      <p:guideLst>
        <p:guide orient="horz" pos="1633"/>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21" d="100"/>
          <a:sy n="121" d="100"/>
        </p:scale>
        <p:origin x="493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4D9E48-5E7F-D24C-87D5-695B18367D24}" type="datetimeFigureOut">
              <a:rPr lang="en-US" smtClean="0"/>
              <a:t>1/16/2025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CB10C2-C6DD-5A4A-BF1B-B012B8BA4284}" type="slidenum">
              <a:rPr lang="en-US" smtClean="0"/>
              <a:t>‹#›</a:t>
            </a:fld>
            <a:endParaRPr lang="en-US"/>
          </a:p>
        </p:txBody>
      </p:sp>
    </p:spTree>
    <p:extLst>
      <p:ext uri="{BB962C8B-B14F-4D97-AF65-F5344CB8AC3E}">
        <p14:creationId xmlns:p14="http://schemas.microsoft.com/office/powerpoint/2010/main" val="3097975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6357CE-B3EB-1B4A-84E5-C1E2DF427ABD}" type="datetimeFigureOut">
              <a:rPr lang="en-US" smtClean="0"/>
              <a:t>1/16/2025</a:t>
            </a:fld>
            <a:endParaRPr lang="en-US"/>
          </a:p>
        </p:txBody>
      </p:sp>
      <p:sp>
        <p:nvSpPr>
          <p:cNvPr id="4" name="Slide Image Placeholder 3"/>
          <p:cNvSpPr>
            <a:spLocks noGrp="1" noRot="1" noChangeAspect="1"/>
          </p:cNvSpPr>
          <p:nvPr>
            <p:ph type="sldImg" idx="2"/>
          </p:nvPr>
        </p:nvSpPr>
        <p:spPr>
          <a:xfrm>
            <a:off x="404813" y="685800"/>
            <a:ext cx="60483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A558B-E4E9-A94A-B9C1-029E46A76ABA}" type="slidenum">
              <a:rPr lang="en-US" smtClean="0"/>
              <a:t>‹#›</a:t>
            </a:fld>
            <a:endParaRPr lang="en-US"/>
          </a:p>
        </p:txBody>
      </p:sp>
    </p:spTree>
    <p:extLst>
      <p:ext uri="{BB962C8B-B14F-4D97-AF65-F5344CB8AC3E}">
        <p14:creationId xmlns:p14="http://schemas.microsoft.com/office/powerpoint/2010/main" val="3068937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a:extLst>
              <a:ext uri="{28A0092B-C50C-407E-A947-70E740481C1C}">
                <a14:useLocalDpi xmlns:a14="http://schemas.microsoft.com/office/drawing/2010/main" val="0"/>
              </a:ext>
            </a:extLst>
          </a:blip>
          <a:srcRect t="29114" b="26751"/>
          <a:stretch/>
        </p:blipFill>
        <p:spPr>
          <a:xfrm>
            <a:off x="152400" y="156152"/>
            <a:ext cx="8839200" cy="4876486"/>
          </a:xfrm>
          <a:prstGeom prst="rect">
            <a:avLst/>
          </a:prstGeom>
        </p:spPr>
      </p:pic>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40C00456-721A-A94C-800A-D5E7EE91C160}" type="datetime1">
              <a:rPr lang="en-US" smtClean="0"/>
              <a:pPr/>
              <a:t>1/16/2025</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7"/>
            <a:ext cx="3886200" cy="1209781"/>
          </a:xfrm>
          <a:effectLst>
            <a:outerShdw blurRad="254000" dir="2700000" algn="tl" rotWithShape="0">
              <a:srgbClr val="000000">
                <a:alpha val="20000"/>
              </a:srgbClr>
            </a:outerShdw>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6"/>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 y="566407"/>
            <a:ext cx="1599155" cy="417961"/>
          </a:xfrm>
          <a:prstGeom prst="rect">
            <a:avLst/>
          </a:prstGeom>
        </p:spPr>
      </p:pic>
    </p:spTree>
    <p:extLst>
      <p:ext uri="{BB962C8B-B14F-4D97-AF65-F5344CB8AC3E}">
        <p14:creationId xmlns:p14="http://schemas.microsoft.com/office/powerpoint/2010/main" val="3787624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chemeClr val="tx2"/>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tx1"/>
                </a:solidFill>
                <a:latin typeface="Gill Sans MT"/>
                <a:cs typeface="Gill Sans MT"/>
              </a:defRPr>
            </a:lvl1pPr>
          </a:lstStyle>
          <a:p>
            <a:fld id="{60FEB5C5-97E6-6B45-BBE4-F2449473BB96}" type="datetime1">
              <a:rPr lang="en-US" smtClean="0"/>
              <a:pPr/>
              <a:t>1/16/2025</a:t>
            </a:fld>
            <a:endParaRPr lang="en-US" dirty="0"/>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chemeClr val="tx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831438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1/16/2025</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lvl1pPr>
              <a:defRPr>
                <a:solidFill>
                  <a:schemeClr val="tx2"/>
                </a:solidFill>
              </a:defRPr>
            </a:lvl1pPr>
          </a:lstStyle>
          <a:p>
            <a:r>
              <a:rPr lang="en-US" dirty="0"/>
              <a:t>CLICK TO EDIT MASTER TITLE STYLE</a:t>
            </a:r>
          </a:p>
        </p:txBody>
      </p:sp>
      <p:sp>
        <p:nvSpPr>
          <p:cNvPr id="7" name="Text Placeholder 2"/>
          <p:cNvSpPr>
            <a:spLocks noGrp="1"/>
          </p:cNvSpPr>
          <p:nvPr>
            <p:ph idx="1" hasCustomPrompt="1"/>
          </p:nvPr>
        </p:nvSpPr>
        <p:spPr>
          <a:xfrm>
            <a:off x="685800" y="1296987"/>
            <a:ext cx="7772400"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3109016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AB18E012-EC0C-1649-A039-CB178266D114}" type="datetime1">
              <a:rPr lang="en-US" smtClean="0"/>
              <a:t>1/16/2025</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3428304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39C62A9A-2216-F44B-AFF9-136AA601C377}" type="datetime1">
              <a:rPr lang="en-US" smtClean="0"/>
              <a:t>1/16/2025</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3062383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rgbClr val="002F6C"/>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dirty="0"/>
              <a:t>Click to edit Master text styles</a:t>
            </a:r>
          </a:p>
          <a:p>
            <a:pPr lvl="1"/>
            <a:r>
              <a:rPr lang="en-US" dirty="0"/>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1/16/2025</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2937425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CFCDC9"/>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1/16/2025</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dirty="0"/>
              <a:t>Click to edit Master text styles</a:t>
            </a:r>
          </a:p>
          <a:p>
            <a:pPr lvl="1"/>
            <a:r>
              <a:rPr lang="en-US" dirty="0"/>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5"/>
            <a:ext cx="3657600" cy="830997"/>
          </a:xfrm>
        </p:spPr>
        <p:txBody>
          <a:bodyPr wrap="square" anchor="b" anchorCtr="0">
            <a:spAutoFit/>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1865593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rgbClr val="CFCDC9"/>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tx1"/>
                </a:solidFill>
                <a:latin typeface="Gill Sans MT"/>
                <a:cs typeface="Gill Sans MT"/>
              </a:defRPr>
            </a:lvl1pPr>
          </a:lstStyle>
          <a:p>
            <a:fld id="{60FEB5C5-97E6-6B45-BBE4-F2449473BB96}" type="datetime1">
              <a:rPr lang="en-US" smtClean="0"/>
              <a:pPr/>
              <a:t>1/16/2025</a:t>
            </a:fld>
            <a:endParaRPr lang="en-US" dirty="0"/>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chemeClr val="tx1"/>
                </a:solidFill>
                <a:latin typeface="Gill Sans MT"/>
                <a:cs typeface="Gill Sans MT"/>
              </a:defRPr>
            </a:lvl1pPr>
          </a:lstStyle>
          <a:p>
            <a:fld id="{42782948-4DBE-204D-AB9E-B65E067054AE}" type="slidenum">
              <a:rPr lang="en-US" smtClean="0"/>
              <a:pPr/>
              <a:t>‹#›</a:t>
            </a:fld>
            <a:endParaRPr lang="en-US" dirty="0"/>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1869902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a:extLst>
              <a:ext uri="{28A0092B-C50C-407E-A947-70E740481C1C}">
                <a14:useLocalDpi xmlns:a14="http://schemas.microsoft.com/office/drawing/2010/main" val="0"/>
              </a:ext>
            </a:extLst>
          </a:blip>
          <a:srcRect b="26173"/>
          <a:stretch/>
        </p:blipFill>
        <p:spPr>
          <a:xfrm>
            <a:off x="152400" y="153986"/>
            <a:ext cx="8839200" cy="4894264"/>
          </a:xfrm>
          <a:prstGeom prst="rect">
            <a:avLst/>
          </a:prstGeom>
        </p:spPr>
      </p:pic>
      <p:sp>
        <p:nvSpPr>
          <p:cNvPr id="5" name="Text Placeholder 4"/>
          <p:cNvSpPr>
            <a:spLocks noGrp="1"/>
          </p:cNvSpPr>
          <p:nvPr>
            <p:ph type="body" sz="quarter" idx="12" hasCustomPrompt="1"/>
          </p:nvPr>
        </p:nvSpPr>
        <p:spPr>
          <a:xfrm rot="16200000">
            <a:off x="78623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6"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F4168E2-91C5-9646-9F53-5B4E70AF759D}" type="datetime1">
              <a:rPr lang="en-US" smtClean="0"/>
              <a:pPr/>
              <a:t>1/16/2025</a:t>
            </a:fld>
            <a:endParaRPr lang="en-US"/>
          </a:p>
        </p:txBody>
      </p:sp>
      <p:sp>
        <p:nvSpPr>
          <p:cNvPr id="8"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5" name="Subtitle 2"/>
          <p:cNvSpPr>
            <a:spLocks noGrp="1"/>
          </p:cNvSpPr>
          <p:nvPr>
            <p:ph type="subTitle" idx="1" hasCustomPrompt="1"/>
          </p:nvPr>
        </p:nvSpPr>
        <p:spPr>
          <a:xfrm>
            <a:off x="685800" y="3135206"/>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8" name="Straight Connector 17"/>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4373132"/>
            <a:ext cx="1599155" cy="417961"/>
          </a:xfrm>
          <a:prstGeom prst="rect">
            <a:avLst/>
          </a:prstGeom>
        </p:spPr>
      </p:pic>
    </p:spTree>
    <p:extLst>
      <p:ext uri="{BB962C8B-B14F-4D97-AF65-F5344CB8AC3E}">
        <p14:creationId xmlns:p14="http://schemas.microsoft.com/office/powerpoint/2010/main" val="1666783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90C4-0CEE-4FC8-EE2E-BAB68A2C6EB4}"/>
              </a:ext>
            </a:extLst>
          </p:cNvPr>
          <p:cNvSpPr>
            <a:spLocks noGrp="1"/>
          </p:cNvSpPr>
          <p:nvPr>
            <p:ph type="ctrTitle"/>
          </p:nvPr>
        </p:nvSpPr>
        <p:spPr>
          <a:xfrm>
            <a:off x="1143000" y="1176270"/>
            <a:ext cx="6858000" cy="147732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EAF4DD1-EE79-335E-2087-65FAE45AF83B}"/>
              </a:ext>
            </a:extLst>
          </p:cNvPr>
          <p:cNvSpPr>
            <a:spLocks noGrp="1"/>
          </p:cNvSpPr>
          <p:nvPr>
            <p:ph type="subTitle" idx="1"/>
          </p:nvPr>
        </p:nvSpPr>
        <p:spPr>
          <a:xfrm>
            <a:off x="1143000" y="2723207"/>
            <a:ext cx="6858000" cy="125178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5F61F40-EC33-0C73-7DD9-CB7D8383667A}"/>
              </a:ext>
            </a:extLst>
          </p:cNvPr>
          <p:cNvSpPr>
            <a:spLocks noGrp="1"/>
          </p:cNvSpPr>
          <p:nvPr>
            <p:ph type="dt" sz="half" idx="10"/>
          </p:nvPr>
        </p:nvSpPr>
        <p:spPr/>
        <p:txBody>
          <a:bodyPr/>
          <a:lstStyle/>
          <a:p>
            <a:fld id="{9E9AE90C-E0D5-475B-9283-81A42F0BE208}" type="datetimeFigureOut">
              <a:rPr lang="en-US" smtClean="0"/>
              <a:t>1/16/2025</a:t>
            </a:fld>
            <a:endParaRPr lang="en-US"/>
          </a:p>
        </p:txBody>
      </p:sp>
      <p:sp>
        <p:nvSpPr>
          <p:cNvPr id="5" name="Footer Placeholder 4">
            <a:extLst>
              <a:ext uri="{FF2B5EF4-FFF2-40B4-BE49-F238E27FC236}">
                <a16:creationId xmlns:a16="http://schemas.microsoft.com/office/drawing/2014/main" id="{A961B77A-0358-5B17-4F29-4B6EF9E91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D975DC-BC39-664A-C58C-82BA20C66A9F}"/>
              </a:ext>
            </a:extLst>
          </p:cNvPr>
          <p:cNvSpPr>
            <a:spLocks noGrp="1"/>
          </p:cNvSpPr>
          <p:nvPr>
            <p:ph type="sldNum" sz="quarter" idx="12"/>
          </p:nvPr>
        </p:nvSpPr>
        <p:spPr/>
        <p:txBody>
          <a:bodyPr/>
          <a:lstStyle/>
          <a:p>
            <a:fld id="{081E527E-3E7E-4802-909D-7EE4EEB5C4FC}" type="slidenum">
              <a:rPr lang="en-US" smtClean="0"/>
              <a:t>‹#›</a:t>
            </a:fld>
            <a:endParaRPr lang="en-US"/>
          </a:p>
        </p:txBody>
      </p:sp>
    </p:spTree>
    <p:extLst>
      <p:ext uri="{BB962C8B-B14F-4D97-AF65-F5344CB8AC3E}">
        <p14:creationId xmlns:p14="http://schemas.microsoft.com/office/powerpoint/2010/main" val="499441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002F6C"/>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1/16/2025</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7"/>
            <a:ext cx="3886200" cy="1209781"/>
          </a:xfrm>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6"/>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566407"/>
            <a:ext cx="1599155" cy="417961"/>
          </a:xfrm>
          <a:prstGeom prst="rect">
            <a:avLst/>
          </a:prstGeom>
        </p:spPr>
      </p:pic>
    </p:spTree>
    <p:extLst>
      <p:ext uri="{BB962C8B-B14F-4D97-AF65-F5344CB8AC3E}">
        <p14:creationId xmlns:p14="http://schemas.microsoft.com/office/powerpoint/2010/main" val="1911645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 Full Re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7"/>
            <a:ext cx="5486400" cy="461665"/>
          </a:xfrm>
        </p:spPr>
        <p:txBody>
          <a:bodyPr wrap="square" anchor="t" anchorCtr="0">
            <a:spAutoFit/>
          </a:bodyPr>
          <a:lstStyle>
            <a:lvl1pPr>
              <a:defRPr sz="24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152400" y="4844639"/>
            <a:ext cx="2133600" cy="186148"/>
          </a:xfrm>
        </p:spPr>
        <p:txBody>
          <a:bodyPr/>
          <a:lstStyle>
            <a:lvl1pPr>
              <a:defRPr>
                <a:solidFill>
                  <a:srgbClr val="FFFFFF"/>
                </a:solidFill>
              </a:defRPr>
            </a:lvl1pPr>
          </a:lstStyle>
          <a:p>
            <a:fld id="{C3349C05-927F-3348-96DF-9086CF2761D6}" type="datetime1">
              <a:rPr lang="en-US" smtClean="0"/>
              <a:t>1/16/2025</a:t>
            </a:fld>
            <a:endParaRPr lang="en-US"/>
          </a:p>
        </p:txBody>
      </p:sp>
      <p:sp>
        <p:nvSpPr>
          <p:cNvPr id="4" name="Footer Placeholder 3"/>
          <p:cNvSpPr>
            <a:spLocks noGrp="1"/>
          </p:cNvSpPr>
          <p:nvPr>
            <p:ph type="ftr" sz="quarter" idx="11"/>
          </p:nvPr>
        </p:nvSpPr>
        <p:spPr>
          <a:xfrm>
            <a:off x="3124200" y="4844639"/>
            <a:ext cx="2895600" cy="186148"/>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6858000" y="4844639"/>
            <a:ext cx="2133600" cy="186148"/>
          </a:xfrm>
        </p:spPr>
        <p:txBody>
          <a:bodyPr/>
          <a:lstStyle>
            <a:lvl1pPr>
              <a:defRPr>
                <a:solidFill>
                  <a:srgbClr val="FFFFFF"/>
                </a:solidFill>
              </a:defRPr>
            </a:lvl1pPr>
          </a:lstStyle>
          <a:p>
            <a:fld id="{42782948-4DBE-204D-AB9E-B65E067054AE}" type="slidenum">
              <a:rPr lang="en-US" smtClean="0"/>
              <a:pPr/>
              <a:t>‹#›</a:t>
            </a:fld>
            <a:endParaRPr lang="en-US"/>
          </a:p>
        </p:txBody>
      </p:sp>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4326394"/>
            <a:ext cx="1599155" cy="417961"/>
          </a:xfrm>
          <a:prstGeom prst="rect">
            <a:avLst/>
          </a:prstGeom>
        </p:spPr>
      </p:pic>
    </p:spTree>
    <p:extLst>
      <p:ext uri="{BB962C8B-B14F-4D97-AF65-F5344CB8AC3E}">
        <p14:creationId xmlns:p14="http://schemas.microsoft.com/office/powerpoint/2010/main" val="1588205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chemeClr val="accent6"/>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1/16/2025</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lvl1pPr>
              <a:defRPr>
                <a:solidFill>
                  <a:schemeClr val="tx2"/>
                </a:solidFill>
              </a:defRPr>
            </a:lvl1pPr>
          </a:lstStyle>
          <a:p>
            <a:r>
              <a:rPr lang="en-US" dirty="0"/>
              <a:t>CLICK TO EDIT MASTER TITLE STYLE</a:t>
            </a:r>
          </a:p>
        </p:txBody>
      </p:sp>
      <p:sp>
        <p:nvSpPr>
          <p:cNvPr id="13" name="Text Placeholder 2"/>
          <p:cNvSpPr>
            <a:spLocks noGrp="1"/>
          </p:cNvSpPr>
          <p:nvPr>
            <p:ph idx="1"/>
          </p:nvPr>
        </p:nvSpPr>
        <p:spPr>
          <a:xfrm>
            <a:off x="685800" y="1296987"/>
            <a:ext cx="7772400" cy="3200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073536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chemeClr val="accent6"/>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7772400"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AB18E012-EC0C-1649-A039-CB178266D114}" type="datetime1">
              <a:rPr lang="en-US" smtClean="0"/>
              <a:t>1/16/2025</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2847987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Red/Gray 2 Content">
    <p:bg>
      <p:bgPr>
        <a:solidFill>
          <a:schemeClr val="accent6"/>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AB18E012-EC0C-1649-A039-CB178266D114}" type="datetime1">
              <a:rPr lang="en-US" smtClean="0"/>
              <a:t>1/16/2025</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1995470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chemeClr val="accent6"/>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39C62A9A-2216-F44B-AFF9-136AA601C377}" type="datetime1">
              <a:rPr lang="en-US" smtClean="0"/>
              <a:t>1/16/2025</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4210696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002F6C"/>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CFCDC9"/>
                </a:solidFill>
              </a:defRPr>
            </a:lvl1pPr>
            <a:lvl2pPr>
              <a:defRPr>
                <a:solidFill>
                  <a:srgbClr val="CFCDC9"/>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dirty="0"/>
              <a:t>Click to edit Master text styles</a:t>
            </a:r>
          </a:p>
          <a:p>
            <a:pPr lvl="1"/>
            <a:r>
              <a:rPr lang="en-US" dirty="0"/>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193355D5-F1DA-0F48-9E7E-0A3FEBF9FF84}" type="datetime1">
              <a:rPr lang="en-US" smtClean="0"/>
              <a:pPr/>
              <a:t>1/16/2025</a:t>
            </a:fld>
            <a:endParaRPr lang="en-US" dirty="0"/>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dirty="0"/>
              <a:t>FOOTER GOES HERE</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6C6463"/>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345947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chemeClr val="accent6"/>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1/16/2025</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dirty="0"/>
              <a:t>Click to edit Master text styles</a:t>
            </a:r>
          </a:p>
          <a:p>
            <a:pPr lvl="1"/>
            <a:r>
              <a:rPr lang="en-US" dirty="0"/>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21" name="Title 1"/>
          <p:cNvSpPr>
            <a:spLocks noGrp="1"/>
          </p:cNvSpPr>
          <p:nvPr>
            <p:ph type="title" hasCustomPrompt="1"/>
          </p:nvPr>
        </p:nvSpPr>
        <p:spPr>
          <a:xfrm>
            <a:off x="685800" y="678715"/>
            <a:ext cx="3657600" cy="830997"/>
          </a:xfrm>
        </p:spPr>
        <p:txBody>
          <a:bodyPr wrap="square" anchor="b" anchorCtr="0">
            <a:spAutoFit/>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26670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p>
            <a:r>
              <a:rPr lang="en-US" dirty="0"/>
              <a:t>CLICK TO EDIT MASTER TITLE STYLE</a:t>
            </a:r>
          </a:p>
        </p:txBody>
      </p:sp>
      <p:sp>
        <p:nvSpPr>
          <p:cNvPr id="3" name="Text Placeholder 2"/>
          <p:cNvSpPr>
            <a:spLocks noGrp="1"/>
          </p:cNvSpPr>
          <p:nvPr>
            <p:ph type="body" idx="1"/>
          </p:nvPr>
        </p:nvSpPr>
        <p:spPr>
          <a:xfrm>
            <a:off x="685800" y="1296987"/>
            <a:ext cx="7772400" cy="3200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152400" y="4864207"/>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7C017F59-29DA-6F48-B92A-5AD511CC2D63}" type="datetime1">
              <a:rPr lang="en-US" smtClean="0"/>
              <a:pPr/>
              <a:t>1/16/2025</a:t>
            </a:fld>
            <a:endParaRPr lang="en-US"/>
          </a:p>
        </p:txBody>
      </p:sp>
      <p:sp>
        <p:nvSpPr>
          <p:cNvPr id="5" name="Footer Placeholder 4"/>
          <p:cNvSpPr>
            <a:spLocks noGrp="1"/>
          </p:cNvSpPr>
          <p:nvPr>
            <p:ph type="ftr" sz="quarter" idx="3"/>
          </p:nvPr>
        </p:nvSpPr>
        <p:spPr>
          <a:xfrm>
            <a:off x="3124200" y="4864207"/>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6" name="Slide Number Placeholder 5"/>
          <p:cNvSpPr>
            <a:spLocks noGrp="1"/>
          </p:cNvSpPr>
          <p:nvPr>
            <p:ph type="sldNum" sz="quarter" idx="4"/>
          </p:nvPr>
        </p:nvSpPr>
        <p:spPr>
          <a:xfrm>
            <a:off x="6858000" y="4864207"/>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4" name="Frame 13"/>
          <p:cNvSpPr/>
          <p:nvPr userDrawn="1"/>
        </p:nvSpPr>
        <p:spPr>
          <a:xfrm>
            <a:off x="0" y="0"/>
            <a:ext cx="9144000" cy="5189384"/>
          </a:xfrm>
          <a:prstGeom prst="frame">
            <a:avLst>
              <a:gd name="adj1" fmla="val 296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solidFill>
                <a:srgbClr val="FFFFFF"/>
              </a:solidFill>
              <a:latin typeface="Gill Sans MT"/>
              <a:cs typeface="Gill Sans MT"/>
            </a:endParaRPr>
          </a:p>
        </p:txBody>
      </p:sp>
    </p:spTree>
    <p:extLst>
      <p:ext uri="{BB962C8B-B14F-4D97-AF65-F5344CB8AC3E}">
        <p14:creationId xmlns:p14="http://schemas.microsoft.com/office/powerpoint/2010/main" val="18373836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Lst>
  <p:hf hdr="0"/>
  <p:txStyles>
    <p:titleStyle>
      <a:lvl1pPr algn="l" defTabSz="457200" rtl="0" eaLnBrk="1" latinLnBrk="0" hangingPunct="1">
        <a:spcBef>
          <a:spcPct val="0"/>
        </a:spcBef>
        <a:buNone/>
        <a:defRPr sz="2400" b="0" i="0" kern="1200">
          <a:solidFill>
            <a:schemeClr val="tx2"/>
          </a:solidFill>
          <a:latin typeface="Gill Sans MT"/>
          <a:ea typeface="+mj-ea"/>
          <a:cs typeface="Gill Sans MT"/>
        </a:defRPr>
      </a:lvl1pPr>
    </p:titleStyle>
    <p:bodyStyle>
      <a:lvl1pPr marL="230188"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6.e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40C00456-721A-A94C-800A-D5E7EE91C160}" type="datetime1">
              <a:rPr lang="en-US" smtClean="0"/>
              <a:pPr/>
              <a:t>1/16/2025</a:t>
            </a:fld>
            <a:endParaRPr lang="en-US" dirty="0"/>
          </a:p>
        </p:txBody>
      </p:sp>
      <p:sp>
        <p:nvSpPr>
          <p:cNvPr id="3" name="Footer Placeholder 2"/>
          <p:cNvSpPr>
            <a:spLocks noGrp="1"/>
          </p:cNvSpPr>
          <p:nvPr>
            <p:ph type="ftr" sz="quarter" idx="3"/>
          </p:nvPr>
        </p:nvSpPr>
        <p:spPr/>
        <p:txBody>
          <a:bodyPr/>
          <a:lstStyle/>
          <a:p>
            <a:r>
              <a:rPr lang="en-US"/>
              <a:t>FOOTER GOES HERE</a:t>
            </a:r>
          </a:p>
        </p:txBody>
      </p:sp>
      <p:sp>
        <p:nvSpPr>
          <p:cNvPr id="4" name="Slide Number Placeholder 3"/>
          <p:cNvSpPr>
            <a:spLocks noGrp="1"/>
          </p:cNvSpPr>
          <p:nvPr>
            <p:ph type="sldNum" sz="quarter" idx="4"/>
          </p:nvPr>
        </p:nvSpPr>
        <p:spPr/>
        <p:txBody>
          <a:bodyPr/>
          <a:lstStyle/>
          <a:p>
            <a:fld id="{42782948-4DBE-204D-AB9E-B65E067054AE}" type="slidenum">
              <a:rPr lang="en-US" smtClean="0"/>
              <a:pPr/>
              <a:t>1</a:t>
            </a:fld>
            <a:endParaRPr lang="en-US"/>
          </a:p>
        </p:txBody>
      </p:sp>
      <p:sp>
        <p:nvSpPr>
          <p:cNvPr id="5" name="Title 4"/>
          <p:cNvSpPr>
            <a:spLocks noGrp="1"/>
          </p:cNvSpPr>
          <p:nvPr>
            <p:ph type="ctrTitle"/>
          </p:nvPr>
        </p:nvSpPr>
        <p:spPr>
          <a:xfrm>
            <a:off x="635000" y="1601787"/>
            <a:ext cx="3886200" cy="1209781"/>
          </a:xfrm>
        </p:spPr>
        <p:txBody>
          <a:bodyPr/>
          <a:lstStyle/>
          <a:p>
            <a:r>
              <a:rPr lang="en-US" dirty="0"/>
              <a:t>SAN JOSE CREEK </a:t>
            </a:r>
            <a:br>
              <a:rPr lang="en-US" dirty="0"/>
            </a:br>
            <a:r>
              <a:rPr lang="en-US" dirty="0"/>
              <a:t>MULTI-USE BIKEWAY PROJECT </a:t>
            </a:r>
          </a:p>
        </p:txBody>
      </p:sp>
      <p:sp>
        <p:nvSpPr>
          <p:cNvPr id="6" name="Subtitle 5"/>
          <p:cNvSpPr>
            <a:spLocks noGrp="1"/>
          </p:cNvSpPr>
          <p:nvPr>
            <p:ph type="subTitle" idx="1"/>
          </p:nvPr>
        </p:nvSpPr>
        <p:spPr>
          <a:xfrm>
            <a:off x="647698" y="3135206"/>
            <a:ext cx="4939186" cy="1209781"/>
          </a:xfrm>
        </p:spPr>
        <p:txBody>
          <a:bodyPr>
            <a:normAutofit fontScale="92500" lnSpcReduction="20000"/>
          </a:bodyPr>
          <a:lstStyle/>
          <a:p>
            <a:r>
              <a:rPr lang="en-US" dirty="0"/>
              <a:t>Presented by:</a:t>
            </a:r>
          </a:p>
          <a:p>
            <a:r>
              <a:rPr lang="en-US" dirty="0"/>
              <a:t>Arnold Dichosa, City Engineer </a:t>
            </a:r>
            <a:r>
              <a:rPr lang="en-US" i="1" dirty="0">
                <a:solidFill>
                  <a:srgbClr val="FFFF00"/>
                </a:solidFill>
              </a:rPr>
              <a:t>(</a:t>
            </a:r>
            <a:r>
              <a:rPr lang="en-US" i="1" dirty="0" err="1">
                <a:solidFill>
                  <a:srgbClr val="FFFF00"/>
                </a:solidFill>
              </a:rPr>
              <a:t>Ingeniero</a:t>
            </a:r>
            <a:r>
              <a:rPr lang="en-US" i="1" dirty="0">
                <a:solidFill>
                  <a:srgbClr val="FFFF00"/>
                </a:solidFill>
              </a:rPr>
              <a:t> dela Ciudad)</a:t>
            </a:r>
          </a:p>
          <a:p>
            <a:r>
              <a:rPr lang="en-US" dirty="0"/>
              <a:t>Steven Frieson, COO &amp; Project Manager </a:t>
            </a:r>
            <a:r>
              <a:rPr lang="en-US" i="1" dirty="0">
                <a:solidFill>
                  <a:srgbClr val="FFFF00"/>
                </a:solidFill>
              </a:rPr>
              <a:t>(</a:t>
            </a:r>
            <a:r>
              <a:rPr lang="en-US" i="1" dirty="0" err="1">
                <a:solidFill>
                  <a:srgbClr val="FFFF00"/>
                </a:solidFill>
              </a:rPr>
              <a:t>Gerente</a:t>
            </a:r>
            <a:r>
              <a:rPr lang="en-US" i="1" dirty="0">
                <a:solidFill>
                  <a:srgbClr val="FFFF00"/>
                </a:solidFill>
              </a:rPr>
              <a:t> de Proyecto) </a:t>
            </a:r>
            <a:endParaRPr lang="en-US" dirty="0"/>
          </a:p>
          <a:p>
            <a:r>
              <a:rPr lang="en-US" dirty="0"/>
              <a:t>ALTA Planning &amp; Design</a:t>
            </a:r>
            <a:endParaRPr lang="en-US" i="1" dirty="0">
              <a:solidFill>
                <a:srgbClr val="FFFF00"/>
              </a:solidFill>
            </a:endParaRPr>
          </a:p>
        </p:txBody>
      </p:sp>
      <p:sp>
        <p:nvSpPr>
          <p:cNvPr id="7" name="Text Placeholder 6"/>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257355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DFF61B-977C-20E9-EB6C-38C8BADA5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8" y="775017"/>
            <a:ext cx="9152088" cy="3634740"/>
          </a:xfrm>
          <a:prstGeom prst="rect">
            <a:avLst/>
          </a:prstGeom>
        </p:spPr>
      </p:pic>
      <p:sp>
        <p:nvSpPr>
          <p:cNvPr id="6" name="Freeform: Shape 5">
            <a:extLst>
              <a:ext uri="{FF2B5EF4-FFF2-40B4-BE49-F238E27FC236}">
                <a16:creationId xmlns:a16="http://schemas.microsoft.com/office/drawing/2014/main" id="{D2E02659-4F20-2195-9D26-A85B87995D90}"/>
              </a:ext>
            </a:extLst>
          </p:cNvPr>
          <p:cNvSpPr/>
          <p:nvPr/>
        </p:nvSpPr>
        <p:spPr>
          <a:xfrm>
            <a:off x="62865" y="889317"/>
            <a:ext cx="3377565" cy="2606040"/>
          </a:xfrm>
          <a:custGeom>
            <a:avLst/>
            <a:gdLst>
              <a:gd name="connsiteX0" fmla="*/ 4503420 w 4503420"/>
              <a:gd name="connsiteY0" fmla="*/ 944880 h 3474720"/>
              <a:gd name="connsiteX1" fmla="*/ 3771900 w 4503420"/>
              <a:gd name="connsiteY1" fmla="*/ 1234440 h 3474720"/>
              <a:gd name="connsiteX2" fmla="*/ 2773680 w 4503420"/>
              <a:gd name="connsiteY2" fmla="*/ 2468880 h 3474720"/>
              <a:gd name="connsiteX3" fmla="*/ 2072640 w 4503420"/>
              <a:gd name="connsiteY3" fmla="*/ 3474720 h 3474720"/>
              <a:gd name="connsiteX4" fmla="*/ 1699260 w 4503420"/>
              <a:gd name="connsiteY4" fmla="*/ 3390900 h 3474720"/>
              <a:gd name="connsiteX5" fmla="*/ 1196340 w 4503420"/>
              <a:gd name="connsiteY5" fmla="*/ 3390900 h 3474720"/>
              <a:gd name="connsiteX6" fmla="*/ 960120 w 4503420"/>
              <a:gd name="connsiteY6" fmla="*/ 2613660 h 3474720"/>
              <a:gd name="connsiteX7" fmla="*/ 0 w 4503420"/>
              <a:gd name="connsiteY7" fmla="*/ 2522220 h 3474720"/>
              <a:gd name="connsiteX8" fmla="*/ 45720 w 4503420"/>
              <a:gd name="connsiteY8" fmla="*/ 1242060 h 3474720"/>
              <a:gd name="connsiteX9" fmla="*/ 1181100 w 4503420"/>
              <a:gd name="connsiteY9" fmla="*/ 312420 h 3474720"/>
              <a:gd name="connsiteX10" fmla="*/ 1866900 w 4503420"/>
              <a:gd name="connsiteY10" fmla="*/ 22860 h 3474720"/>
              <a:gd name="connsiteX11" fmla="*/ 3322320 w 4503420"/>
              <a:gd name="connsiteY11" fmla="*/ 0 h 3474720"/>
              <a:gd name="connsiteX12" fmla="*/ 3992880 w 4503420"/>
              <a:gd name="connsiteY12" fmla="*/ 99060 h 3474720"/>
              <a:gd name="connsiteX13" fmla="*/ 4442460 w 4503420"/>
              <a:gd name="connsiteY13" fmla="*/ 670560 h 3474720"/>
              <a:gd name="connsiteX14" fmla="*/ 4503420 w 4503420"/>
              <a:gd name="connsiteY14" fmla="*/ 944880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03420" h="3474720">
                <a:moveTo>
                  <a:pt x="4503420" y="944880"/>
                </a:moveTo>
                <a:lnTo>
                  <a:pt x="3771900" y="1234440"/>
                </a:lnTo>
                <a:lnTo>
                  <a:pt x="2773680" y="2468880"/>
                </a:lnTo>
                <a:lnTo>
                  <a:pt x="2072640" y="3474720"/>
                </a:lnTo>
                <a:lnTo>
                  <a:pt x="1699260" y="3390900"/>
                </a:lnTo>
                <a:lnTo>
                  <a:pt x="1196340" y="3390900"/>
                </a:lnTo>
                <a:lnTo>
                  <a:pt x="960120" y="2613660"/>
                </a:lnTo>
                <a:lnTo>
                  <a:pt x="0" y="2522220"/>
                </a:lnTo>
                <a:lnTo>
                  <a:pt x="45720" y="1242060"/>
                </a:lnTo>
                <a:lnTo>
                  <a:pt x="1181100" y="312420"/>
                </a:lnTo>
                <a:lnTo>
                  <a:pt x="1866900" y="22860"/>
                </a:lnTo>
                <a:lnTo>
                  <a:pt x="3322320" y="0"/>
                </a:lnTo>
                <a:lnTo>
                  <a:pt x="3992880" y="99060"/>
                </a:lnTo>
                <a:lnTo>
                  <a:pt x="4442460" y="670560"/>
                </a:lnTo>
                <a:lnTo>
                  <a:pt x="4503420" y="944880"/>
                </a:lnTo>
                <a:close/>
              </a:path>
            </a:pathLst>
          </a:custGeom>
          <a:solidFill>
            <a:srgbClr val="92D050">
              <a:alpha val="34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4DE8FB74-566C-206A-841B-695FCECB138F}"/>
              </a:ext>
            </a:extLst>
          </p:cNvPr>
          <p:cNvCxnSpPr/>
          <p:nvPr/>
        </p:nvCxnSpPr>
        <p:spPr>
          <a:xfrm>
            <a:off x="5457825" y="775017"/>
            <a:ext cx="1051560" cy="680085"/>
          </a:xfrm>
          <a:prstGeom prst="line">
            <a:avLst/>
          </a:prstGeom>
          <a:ln w="793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6C846C-07AE-BC78-1D2E-5D3F182D6742}"/>
              </a:ext>
            </a:extLst>
          </p:cNvPr>
          <p:cNvCxnSpPr>
            <a:cxnSpLocks/>
          </p:cNvCxnSpPr>
          <p:nvPr/>
        </p:nvCxnSpPr>
        <p:spPr>
          <a:xfrm flipV="1">
            <a:off x="5263515" y="2163762"/>
            <a:ext cx="1836186" cy="297180"/>
          </a:xfrm>
          <a:prstGeom prst="line">
            <a:avLst/>
          </a:prstGeom>
          <a:ln w="635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5E13B83-3F74-77B0-B861-510A3679C713}"/>
              </a:ext>
            </a:extLst>
          </p:cNvPr>
          <p:cNvCxnSpPr>
            <a:cxnSpLocks/>
          </p:cNvCxnSpPr>
          <p:nvPr/>
        </p:nvCxnSpPr>
        <p:spPr>
          <a:xfrm flipV="1">
            <a:off x="7103745" y="1878012"/>
            <a:ext cx="2040255" cy="297180"/>
          </a:xfrm>
          <a:prstGeom prst="line">
            <a:avLst/>
          </a:prstGeom>
          <a:ln w="635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22AE9AA-0974-55E0-943E-8E55332352F0}"/>
              </a:ext>
            </a:extLst>
          </p:cNvPr>
          <p:cNvCxnSpPr>
            <a:cxnSpLocks/>
          </p:cNvCxnSpPr>
          <p:nvPr/>
        </p:nvCxnSpPr>
        <p:spPr>
          <a:xfrm flipH="1">
            <a:off x="3234690" y="3432492"/>
            <a:ext cx="874395" cy="977265"/>
          </a:xfrm>
          <a:prstGeom prst="line">
            <a:avLst/>
          </a:prstGeom>
          <a:ln w="635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E6F51A6-84D4-E477-71C9-4B432558E7A2}"/>
              </a:ext>
            </a:extLst>
          </p:cNvPr>
          <p:cNvCxnSpPr>
            <a:cxnSpLocks/>
          </p:cNvCxnSpPr>
          <p:nvPr/>
        </p:nvCxnSpPr>
        <p:spPr>
          <a:xfrm flipH="1" flipV="1">
            <a:off x="3440430" y="775017"/>
            <a:ext cx="914400" cy="3634740"/>
          </a:xfrm>
          <a:prstGeom prst="line">
            <a:avLst/>
          </a:prstGeom>
          <a:ln w="793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034793AD-A38A-8D39-10A3-103C871D3326}"/>
              </a:ext>
            </a:extLst>
          </p:cNvPr>
          <p:cNvCxnSpPr>
            <a:cxnSpLocks/>
          </p:cNvCxnSpPr>
          <p:nvPr/>
        </p:nvCxnSpPr>
        <p:spPr>
          <a:xfrm>
            <a:off x="6509385" y="1455102"/>
            <a:ext cx="2463165" cy="2954655"/>
          </a:xfrm>
          <a:prstGeom prst="line">
            <a:avLst/>
          </a:prstGeom>
          <a:ln w="793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B66EEBE2-0CC3-8900-0C68-87A3F11B6F85}"/>
              </a:ext>
            </a:extLst>
          </p:cNvPr>
          <p:cNvSpPr/>
          <p:nvPr/>
        </p:nvSpPr>
        <p:spPr>
          <a:xfrm>
            <a:off x="2497455" y="1615122"/>
            <a:ext cx="1217295" cy="1137285"/>
          </a:xfrm>
          <a:custGeom>
            <a:avLst/>
            <a:gdLst>
              <a:gd name="connsiteX0" fmla="*/ 1371600 w 1623060"/>
              <a:gd name="connsiteY0" fmla="*/ 60960 h 1516380"/>
              <a:gd name="connsiteX1" fmla="*/ 731520 w 1623060"/>
              <a:gd name="connsiteY1" fmla="*/ 304800 h 1516380"/>
              <a:gd name="connsiteX2" fmla="*/ 243840 w 1623060"/>
              <a:gd name="connsiteY2" fmla="*/ 830580 h 1516380"/>
              <a:gd name="connsiteX3" fmla="*/ 0 w 1623060"/>
              <a:gd name="connsiteY3" fmla="*/ 1135380 h 1516380"/>
              <a:gd name="connsiteX4" fmla="*/ 708660 w 1623060"/>
              <a:gd name="connsiteY4" fmla="*/ 1516380 h 1516380"/>
              <a:gd name="connsiteX5" fmla="*/ 1333500 w 1623060"/>
              <a:gd name="connsiteY5" fmla="*/ 876300 h 1516380"/>
              <a:gd name="connsiteX6" fmla="*/ 1623060 w 1623060"/>
              <a:gd name="connsiteY6" fmla="*/ 647700 h 1516380"/>
              <a:gd name="connsiteX7" fmla="*/ 1478280 w 1623060"/>
              <a:gd name="connsiteY7" fmla="*/ 0 h 1516380"/>
              <a:gd name="connsiteX8" fmla="*/ 1371600 w 1623060"/>
              <a:gd name="connsiteY8" fmla="*/ 60960 h 15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3060" h="1516380">
                <a:moveTo>
                  <a:pt x="1371600" y="60960"/>
                </a:moveTo>
                <a:lnTo>
                  <a:pt x="731520" y="304800"/>
                </a:lnTo>
                <a:lnTo>
                  <a:pt x="243840" y="830580"/>
                </a:lnTo>
                <a:lnTo>
                  <a:pt x="0" y="1135380"/>
                </a:lnTo>
                <a:lnTo>
                  <a:pt x="708660" y="1516380"/>
                </a:lnTo>
                <a:lnTo>
                  <a:pt x="1333500" y="876300"/>
                </a:lnTo>
                <a:lnTo>
                  <a:pt x="1623060" y="647700"/>
                </a:lnTo>
                <a:lnTo>
                  <a:pt x="1478280" y="0"/>
                </a:lnTo>
                <a:lnTo>
                  <a:pt x="1371600" y="60960"/>
                </a:lnTo>
                <a:close/>
              </a:path>
            </a:pathLst>
          </a:custGeom>
          <a:solidFill>
            <a:schemeClr val="accent1">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Freeform: Shape 38">
            <a:extLst>
              <a:ext uri="{FF2B5EF4-FFF2-40B4-BE49-F238E27FC236}">
                <a16:creationId xmlns:a16="http://schemas.microsoft.com/office/drawing/2014/main" id="{D18BF891-893A-FE84-3D8E-392837F4D939}"/>
              </a:ext>
            </a:extLst>
          </p:cNvPr>
          <p:cNvSpPr/>
          <p:nvPr/>
        </p:nvSpPr>
        <p:spPr>
          <a:xfrm>
            <a:off x="3709035" y="797877"/>
            <a:ext cx="1468755" cy="1188720"/>
          </a:xfrm>
          <a:custGeom>
            <a:avLst/>
            <a:gdLst>
              <a:gd name="connsiteX0" fmla="*/ 396240 w 1958340"/>
              <a:gd name="connsiteY0" fmla="*/ 861060 h 1584960"/>
              <a:gd name="connsiteX1" fmla="*/ 0 w 1958340"/>
              <a:gd name="connsiteY1" fmla="*/ 1036320 h 1584960"/>
              <a:gd name="connsiteX2" fmla="*/ 106680 w 1958340"/>
              <a:gd name="connsiteY2" fmla="*/ 1584960 h 1584960"/>
              <a:gd name="connsiteX3" fmla="*/ 693420 w 1958340"/>
              <a:gd name="connsiteY3" fmla="*/ 1036320 h 1584960"/>
              <a:gd name="connsiteX4" fmla="*/ 1219200 w 1958340"/>
              <a:gd name="connsiteY4" fmla="*/ 731520 h 1584960"/>
              <a:gd name="connsiteX5" fmla="*/ 1775460 w 1958340"/>
              <a:gd name="connsiteY5" fmla="*/ 601980 h 1584960"/>
              <a:gd name="connsiteX6" fmla="*/ 1958340 w 1958340"/>
              <a:gd name="connsiteY6" fmla="*/ 601980 h 1584960"/>
              <a:gd name="connsiteX7" fmla="*/ 1615440 w 1958340"/>
              <a:gd name="connsiteY7" fmla="*/ 0 h 1584960"/>
              <a:gd name="connsiteX8" fmla="*/ 1341120 w 1958340"/>
              <a:gd name="connsiteY8" fmla="*/ 99060 h 1584960"/>
              <a:gd name="connsiteX9" fmla="*/ 792480 w 1958340"/>
              <a:gd name="connsiteY9" fmla="*/ 533400 h 1584960"/>
              <a:gd name="connsiteX10" fmla="*/ 396240 w 1958340"/>
              <a:gd name="connsiteY10" fmla="*/ 861060 h 158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8340" h="1584960">
                <a:moveTo>
                  <a:pt x="396240" y="861060"/>
                </a:moveTo>
                <a:lnTo>
                  <a:pt x="0" y="1036320"/>
                </a:lnTo>
                <a:lnTo>
                  <a:pt x="106680" y="1584960"/>
                </a:lnTo>
                <a:lnTo>
                  <a:pt x="693420" y="1036320"/>
                </a:lnTo>
                <a:lnTo>
                  <a:pt x="1219200" y="731520"/>
                </a:lnTo>
                <a:lnTo>
                  <a:pt x="1775460" y="601980"/>
                </a:lnTo>
                <a:lnTo>
                  <a:pt x="1958340" y="601980"/>
                </a:lnTo>
                <a:lnTo>
                  <a:pt x="1615440" y="0"/>
                </a:lnTo>
                <a:lnTo>
                  <a:pt x="1341120" y="99060"/>
                </a:lnTo>
                <a:lnTo>
                  <a:pt x="792480" y="533400"/>
                </a:lnTo>
                <a:lnTo>
                  <a:pt x="396240" y="861060"/>
                </a:lnTo>
                <a:close/>
              </a:path>
            </a:pathLst>
          </a:custGeom>
          <a:solidFill>
            <a:schemeClr val="accent1">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reeform: Shape 39">
            <a:extLst>
              <a:ext uri="{FF2B5EF4-FFF2-40B4-BE49-F238E27FC236}">
                <a16:creationId xmlns:a16="http://schemas.microsoft.com/office/drawing/2014/main" id="{38609F5C-176D-FF9B-21DE-428D470D6822}"/>
              </a:ext>
            </a:extLst>
          </p:cNvPr>
          <p:cNvSpPr/>
          <p:nvPr/>
        </p:nvSpPr>
        <p:spPr>
          <a:xfrm>
            <a:off x="1440180" y="3603942"/>
            <a:ext cx="880110" cy="628650"/>
          </a:xfrm>
          <a:custGeom>
            <a:avLst/>
            <a:gdLst>
              <a:gd name="connsiteX0" fmla="*/ 327660 w 1173480"/>
              <a:gd name="connsiteY0" fmla="*/ 0 h 838200"/>
              <a:gd name="connsiteX1" fmla="*/ 0 w 1173480"/>
              <a:gd name="connsiteY1" fmla="*/ 487680 h 838200"/>
              <a:gd name="connsiteX2" fmla="*/ 822960 w 1173480"/>
              <a:gd name="connsiteY2" fmla="*/ 838200 h 838200"/>
              <a:gd name="connsiteX3" fmla="*/ 1173480 w 1173480"/>
              <a:gd name="connsiteY3" fmla="*/ 434340 h 838200"/>
              <a:gd name="connsiteX4" fmla="*/ 327660 w 1173480"/>
              <a:gd name="connsiteY4" fmla="*/ 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480" h="838200">
                <a:moveTo>
                  <a:pt x="327660" y="0"/>
                </a:moveTo>
                <a:lnTo>
                  <a:pt x="0" y="487680"/>
                </a:lnTo>
                <a:lnTo>
                  <a:pt x="822960" y="838200"/>
                </a:lnTo>
                <a:lnTo>
                  <a:pt x="1173480" y="434340"/>
                </a:lnTo>
                <a:lnTo>
                  <a:pt x="327660" y="0"/>
                </a:lnTo>
                <a:close/>
              </a:path>
            </a:pathLst>
          </a:custGeom>
          <a:solidFill>
            <a:srgbClr val="92D050">
              <a:alpha val="32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Freeform: Shape 40">
            <a:extLst>
              <a:ext uri="{FF2B5EF4-FFF2-40B4-BE49-F238E27FC236}">
                <a16:creationId xmlns:a16="http://schemas.microsoft.com/office/drawing/2014/main" id="{D58ED486-205A-98BC-71E7-B52D35850C37}"/>
              </a:ext>
            </a:extLst>
          </p:cNvPr>
          <p:cNvSpPr/>
          <p:nvPr/>
        </p:nvSpPr>
        <p:spPr>
          <a:xfrm>
            <a:off x="5589270" y="2935287"/>
            <a:ext cx="3246120" cy="1474470"/>
          </a:xfrm>
          <a:custGeom>
            <a:avLst/>
            <a:gdLst>
              <a:gd name="connsiteX0" fmla="*/ 2423160 w 4328160"/>
              <a:gd name="connsiteY0" fmla="*/ 0 h 1965960"/>
              <a:gd name="connsiteX1" fmla="*/ 2423160 w 4328160"/>
              <a:gd name="connsiteY1" fmla="*/ 0 h 1965960"/>
              <a:gd name="connsiteX2" fmla="*/ 2362200 w 4328160"/>
              <a:gd name="connsiteY2" fmla="*/ 30480 h 1965960"/>
              <a:gd name="connsiteX3" fmla="*/ 967740 w 4328160"/>
              <a:gd name="connsiteY3" fmla="*/ 243840 h 1965960"/>
              <a:gd name="connsiteX4" fmla="*/ 396240 w 4328160"/>
              <a:gd name="connsiteY4" fmla="*/ 541020 h 1965960"/>
              <a:gd name="connsiteX5" fmla="*/ 0 w 4328160"/>
              <a:gd name="connsiteY5" fmla="*/ 800100 h 1965960"/>
              <a:gd name="connsiteX6" fmla="*/ 822960 w 4328160"/>
              <a:gd name="connsiteY6" fmla="*/ 1402080 h 1965960"/>
              <a:gd name="connsiteX7" fmla="*/ 1927860 w 4328160"/>
              <a:gd name="connsiteY7" fmla="*/ 1965960 h 1965960"/>
              <a:gd name="connsiteX8" fmla="*/ 4328160 w 4328160"/>
              <a:gd name="connsiteY8" fmla="*/ 1950720 h 1965960"/>
              <a:gd name="connsiteX9" fmla="*/ 3345180 w 4328160"/>
              <a:gd name="connsiteY9" fmla="*/ 769620 h 1965960"/>
              <a:gd name="connsiteX10" fmla="*/ 2735580 w 4328160"/>
              <a:gd name="connsiteY10" fmla="*/ 129540 h 1965960"/>
              <a:gd name="connsiteX11" fmla="*/ 2423160 w 4328160"/>
              <a:gd name="connsiteY11" fmla="*/ 0 h 196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8160" h="1965960">
                <a:moveTo>
                  <a:pt x="2423160" y="0"/>
                </a:moveTo>
                <a:lnTo>
                  <a:pt x="2423160" y="0"/>
                </a:lnTo>
                <a:lnTo>
                  <a:pt x="2362200" y="30480"/>
                </a:lnTo>
                <a:lnTo>
                  <a:pt x="967740" y="243840"/>
                </a:lnTo>
                <a:lnTo>
                  <a:pt x="396240" y="541020"/>
                </a:lnTo>
                <a:lnTo>
                  <a:pt x="0" y="800100"/>
                </a:lnTo>
                <a:lnTo>
                  <a:pt x="822960" y="1402080"/>
                </a:lnTo>
                <a:lnTo>
                  <a:pt x="1927860" y="1965960"/>
                </a:lnTo>
                <a:lnTo>
                  <a:pt x="4328160" y="1950720"/>
                </a:lnTo>
                <a:lnTo>
                  <a:pt x="3345180" y="769620"/>
                </a:lnTo>
                <a:lnTo>
                  <a:pt x="2735580" y="129540"/>
                </a:lnTo>
                <a:lnTo>
                  <a:pt x="2423160" y="0"/>
                </a:lnTo>
                <a:close/>
              </a:path>
            </a:pathLst>
          </a:custGeom>
          <a:solidFill>
            <a:schemeClr val="accent1">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Shape 41">
            <a:extLst>
              <a:ext uri="{FF2B5EF4-FFF2-40B4-BE49-F238E27FC236}">
                <a16:creationId xmlns:a16="http://schemas.microsoft.com/office/drawing/2014/main" id="{0B718EA9-54E7-98E4-E2FE-FC90CEAFE83C}"/>
              </a:ext>
            </a:extLst>
          </p:cNvPr>
          <p:cNvSpPr/>
          <p:nvPr/>
        </p:nvSpPr>
        <p:spPr>
          <a:xfrm>
            <a:off x="7960995" y="2946717"/>
            <a:ext cx="1188720" cy="1417320"/>
          </a:xfrm>
          <a:custGeom>
            <a:avLst/>
            <a:gdLst>
              <a:gd name="connsiteX0" fmla="*/ 0 w 1584960"/>
              <a:gd name="connsiteY0" fmla="*/ 175260 h 1889760"/>
              <a:gd name="connsiteX1" fmla="*/ 0 w 1584960"/>
              <a:gd name="connsiteY1" fmla="*/ 175260 h 1889760"/>
              <a:gd name="connsiteX2" fmla="*/ 624840 w 1584960"/>
              <a:gd name="connsiteY2" fmla="*/ 91440 h 1889760"/>
              <a:gd name="connsiteX3" fmla="*/ 701040 w 1584960"/>
              <a:gd name="connsiteY3" fmla="*/ 114300 h 1889760"/>
              <a:gd name="connsiteX4" fmla="*/ 1043940 w 1584960"/>
              <a:gd name="connsiteY4" fmla="*/ 68580 h 1889760"/>
              <a:gd name="connsiteX5" fmla="*/ 1584960 w 1584960"/>
              <a:gd name="connsiteY5" fmla="*/ 0 h 1889760"/>
              <a:gd name="connsiteX6" fmla="*/ 1562100 w 1584960"/>
              <a:gd name="connsiteY6" fmla="*/ 1889760 h 1889760"/>
              <a:gd name="connsiteX7" fmla="*/ 1409700 w 1584960"/>
              <a:gd name="connsiteY7" fmla="*/ 1882140 h 1889760"/>
              <a:gd name="connsiteX8" fmla="*/ 144780 w 1584960"/>
              <a:gd name="connsiteY8" fmla="*/ 434340 h 1889760"/>
              <a:gd name="connsiteX9" fmla="*/ 0 w 1584960"/>
              <a:gd name="connsiteY9" fmla="*/ 175260 h 18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4960" h="1889760">
                <a:moveTo>
                  <a:pt x="0" y="175260"/>
                </a:moveTo>
                <a:lnTo>
                  <a:pt x="0" y="175260"/>
                </a:lnTo>
                <a:lnTo>
                  <a:pt x="624840" y="91440"/>
                </a:lnTo>
                <a:lnTo>
                  <a:pt x="701040" y="114300"/>
                </a:lnTo>
                <a:lnTo>
                  <a:pt x="1043940" y="68580"/>
                </a:lnTo>
                <a:lnTo>
                  <a:pt x="1584960" y="0"/>
                </a:lnTo>
                <a:lnTo>
                  <a:pt x="1562100" y="1889760"/>
                </a:lnTo>
                <a:lnTo>
                  <a:pt x="1409700" y="1882140"/>
                </a:lnTo>
                <a:lnTo>
                  <a:pt x="144780" y="434340"/>
                </a:lnTo>
                <a:lnTo>
                  <a:pt x="0" y="175260"/>
                </a:lnTo>
                <a:close/>
              </a:path>
            </a:pathLst>
          </a:custGeom>
          <a:solidFill>
            <a:schemeClr val="accent1">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reeform: Shape 45">
            <a:extLst>
              <a:ext uri="{FF2B5EF4-FFF2-40B4-BE49-F238E27FC236}">
                <a16:creationId xmlns:a16="http://schemas.microsoft.com/office/drawing/2014/main" id="{E9618742-EE3D-7D58-9F66-9BFF57981F37}"/>
              </a:ext>
            </a:extLst>
          </p:cNvPr>
          <p:cNvSpPr/>
          <p:nvPr/>
        </p:nvSpPr>
        <p:spPr>
          <a:xfrm>
            <a:off x="3829050" y="1300797"/>
            <a:ext cx="1657350" cy="880110"/>
          </a:xfrm>
          <a:custGeom>
            <a:avLst/>
            <a:gdLst>
              <a:gd name="connsiteX0" fmla="*/ 1844040 w 2209800"/>
              <a:gd name="connsiteY0" fmla="*/ 0 h 1173480"/>
              <a:gd name="connsiteX1" fmla="*/ 1844040 w 2209800"/>
              <a:gd name="connsiteY1" fmla="*/ 0 h 1173480"/>
              <a:gd name="connsiteX2" fmla="*/ 1470660 w 2209800"/>
              <a:gd name="connsiteY2" fmla="*/ 15240 h 1173480"/>
              <a:gd name="connsiteX3" fmla="*/ 1120140 w 2209800"/>
              <a:gd name="connsiteY3" fmla="*/ 137160 h 1173480"/>
              <a:gd name="connsiteX4" fmla="*/ 662940 w 2209800"/>
              <a:gd name="connsiteY4" fmla="*/ 342900 h 1173480"/>
              <a:gd name="connsiteX5" fmla="*/ 335280 w 2209800"/>
              <a:gd name="connsiteY5" fmla="*/ 670560 h 1173480"/>
              <a:gd name="connsiteX6" fmla="*/ 0 w 2209800"/>
              <a:gd name="connsiteY6" fmla="*/ 1005840 h 1173480"/>
              <a:gd name="connsiteX7" fmla="*/ 30480 w 2209800"/>
              <a:gd name="connsiteY7" fmla="*/ 1173480 h 1173480"/>
              <a:gd name="connsiteX8" fmla="*/ 426720 w 2209800"/>
              <a:gd name="connsiteY8" fmla="*/ 1013460 h 1173480"/>
              <a:gd name="connsiteX9" fmla="*/ 960120 w 2209800"/>
              <a:gd name="connsiteY9" fmla="*/ 868680 h 1173480"/>
              <a:gd name="connsiteX10" fmla="*/ 1059180 w 2209800"/>
              <a:gd name="connsiteY10" fmla="*/ 891540 h 1173480"/>
              <a:gd name="connsiteX11" fmla="*/ 1516380 w 2209800"/>
              <a:gd name="connsiteY11" fmla="*/ 868680 h 1173480"/>
              <a:gd name="connsiteX12" fmla="*/ 1638300 w 2209800"/>
              <a:gd name="connsiteY12" fmla="*/ 883920 h 1173480"/>
              <a:gd name="connsiteX13" fmla="*/ 2186940 w 2209800"/>
              <a:gd name="connsiteY13" fmla="*/ 861060 h 1173480"/>
              <a:gd name="connsiteX14" fmla="*/ 2209800 w 2209800"/>
              <a:gd name="connsiteY14" fmla="*/ 792480 h 1173480"/>
              <a:gd name="connsiteX15" fmla="*/ 1844040 w 2209800"/>
              <a:gd name="connsiteY15" fmla="*/ 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9800" h="1173480">
                <a:moveTo>
                  <a:pt x="1844040" y="0"/>
                </a:moveTo>
                <a:lnTo>
                  <a:pt x="1844040" y="0"/>
                </a:lnTo>
                <a:lnTo>
                  <a:pt x="1470660" y="15240"/>
                </a:lnTo>
                <a:lnTo>
                  <a:pt x="1120140" y="137160"/>
                </a:lnTo>
                <a:lnTo>
                  <a:pt x="662940" y="342900"/>
                </a:lnTo>
                <a:lnTo>
                  <a:pt x="335280" y="670560"/>
                </a:lnTo>
                <a:lnTo>
                  <a:pt x="0" y="1005840"/>
                </a:lnTo>
                <a:lnTo>
                  <a:pt x="30480" y="1173480"/>
                </a:lnTo>
                <a:lnTo>
                  <a:pt x="426720" y="1013460"/>
                </a:lnTo>
                <a:lnTo>
                  <a:pt x="960120" y="868680"/>
                </a:lnTo>
                <a:lnTo>
                  <a:pt x="1059180" y="891540"/>
                </a:lnTo>
                <a:lnTo>
                  <a:pt x="1516380" y="868680"/>
                </a:lnTo>
                <a:lnTo>
                  <a:pt x="1638300" y="883920"/>
                </a:lnTo>
                <a:lnTo>
                  <a:pt x="2186940" y="861060"/>
                </a:lnTo>
                <a:lnTo>
                  <a:pt x="2209800" y="792480"/>
                </a:lnTo>
                <a:lnTo>
                  <a:pt x="1844040" y="0"/>
                </a:lnTo>
                <a:close/>
              </a:path>
            </a:pathLst>
          </a:custGeom>
          <a:solidFill>
            <a:schemeClr val="accent1">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Freeform: Shape 46">
            <a:extLst>
              <a:ext uri="{FF2B5EF4-FFF2-40B4-BE49-F238E27FC236}">
                <a16:creationId xmlns:a16="http://schemas.microsoft.com/office/drawing/2014/main" id="{291F4253-53F5-0FA9-FD68-3DEA437CA98D}"/>
              </a:ext>
            </a:extLst>
          </p:cNvPr>
          <p:cNvSpPr/>
          <p:nvPr/>
        </p:nvSpPr>
        <p:spPr>
          <a:xfrm>
            <a:off x="5246370" y="1295082"/>
            <a:ext cx="674370" cy="600075"/>
          </a:xfrm>
          <a:custGeom>
            <a:avLst/>
            <a:gdLst>
              <a:gd name="connsiteX0" fmla="*/ 0 w 899160"/>
              <a:gd name="connsiteY0" fmla="*/ 0 h 800100"/>
              <a:gd name="connsiteX1" fmla="*/ 373380 w 899160"/>
              <a:gd name="connsiteY1" fmla="*/ 792480 h 800100"/>
              <a:gd name="connsiteX2" fmla="*/ 800100 w 899160"/>
              <a:gd name="connsiteY2" fmla="*/ 800100 h 800100"/>
              <a:gd name="connsiteX3" fmla="*/ 899160 w 899160"/>
              <a:gd name="connsiteY3" fmla="*/ 708660 h 800100"/>
              <a:gd name="connsiteX4" fmla="*/ 830580 w 899160"/>
              <a:gd name="connsiteY4" fmla="*/ 7620 h 800100"/>
              <a:gd name="connsiteX5" fmla="*/ 137160 w 899160"/>
              <a:gd name="connsiteY5" fmla="*/ 15240 h 800100"/>
              <a:gd name="connsiteX6" fmla="*/ 0 w 899160"/>
              <a:gd name="connsiteY6"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160" h="800100">
                <a:moveTo>
                  <a:pt x="0" y="0"/>
                </a:moveTo>
                <a:lnTo>
                  <a:pt x="373380" y="792480"/>
                </a:lnTo>
                <a:lnTo>
                  <a:pt x="800100" y="800100"/>
                </a:lnTo>
                <a:lnTo>
                  <a:pt x="899160" y="708660"/>
                </a:lnTo>
                <a:lnTo>
                  <a:pt x="830580" y="7620"/>
                </a:lnTo>
                <a:lnTo>
                  <a:pt x="137160" y="15240"/>
                </a:lnTo>
                <a:lnTo>
                  <a:pt x="0" y="0"/>
                </a:lnTo>
                <a:close/>
              </a:path>
            </a:pathLst>
          </a:custGeom>
          <a:solidFill>
            <a:schemeClr val="accent2">
              <a:alpha val="42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reeform: Shape 47">
            <a:extLst>
              <a:ext uri="{FF2B5EF4-FFF2-40B4-BE49-F238E27FC236}">
                <a16:creationId xmlns:a16="http://schemas.microsoft.com/office/drawing/2014/main" id="{5E2419FC-A1E1-C024-153A-6B6F3C4D61B7}"/>
              </a:ext>
            </a:extLst>
          </p:cNvPr>
          <p:cNvSpPr/>
          <p:nvPr/>
        </p:nvSpPr>
        <p:spPr>
          <a:xfrm>
            <a:off x="6600825" y="786447"/>
            <a:ext cx="2548890" cy="1074420"/>
          </a:xfrm>
          <a:custGeom>
            <a:avLst/>
            <a:gdLst>
              <a:gd name="connsiteX0" fmla="*/ 0 w 3398520"/>
              <a:gd name="connsiteY0" fmla="*/ 281940 h 1432560"/>
              <a:gd name="connsiteX1" fmla="*/ 0 w 3398520"/>
              <a:gd name="connsiteY1" fmla="*/ 281940 h 1432560"/>
              <a:gd name="connsiteX2" fmla="*/ 22860 w 3398520"/>
              <a:gd name="connsiteY2" fmla="*/ 815340 h 1432560"/>
              <a:gd name="connsiteX3" fmla="*/ 434340 w 3398520"/>
              <a:gd name="connsiteY3" fmla="*/ 1432560 h 1432560"/>
              <a:gd name="connsiteX4" fmla="*/ 3398520 w 3398520"/>
              <a:gd name="connsiteY4" fmla="*/ 1371600 h 1432560"/>
              <a:gd name="connsiteX5" fmla="*/ 3383280 w 3398520"/>
              <a:gd name="connsiteY5" fmla="*/ 15240 h 1432560"/>
              <a:gd name="connsiteX6" fmla="*/ 1203960 w 3398520"/>
              <a:gd name="connsiteY6" fmla="*/ 0 h 1432560"/>
              <a:gd name="connsiteX7" fmla="*/ 0 w 3398520"/>
              <a:gd name="connsiteY7" fmla="*/ 281940 h 14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8520" h="1432560">
                <a:moveTo>
                  <a:pt x="0" y="281940"/>
                </a:moveTo>
                <a:lnTo>
                  <a:pt x="0" y="281940"/>
                </a:lnTo>
                <a:lnTo>
                  <a:pt x="22860" y="815340"/>
                </a:lnTo>
                <a:lnTo>
                  <a:pt x="434340" y="1432560"/>
                </a:lnTo>
                <a:lnTo>
                  <a:pt x="3398520" y="1371600"/>
                </a:lnTo>
                <a:lnTo>
                  <a:pt x="3383280" y="15240"/>
                </a:lnTo>
                <a:lnTo>
                  <a:pt x="1203960" y="0"/>
                </a:lnTo>
                <a:lnTo>
                  <a:pt x="0" y="281940"/>
                </a:lnTo>
                <a:close/>
              </a:path>
            </a:pathLst>
          </a:custGeom>
          <a:solidFill>
            <a:srgbClr val="C00000">
              <a:alpha val="4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Freeform: Shape 48">
            <a:extLst>
              <a:ext uri="{FF2B5EF4-FFF2-40B4-BE49-F238E27FC236}">
                <a16:creationId xmlns:a16="http://schemas.microsoft.com/office/drawing/2014/main" id="{7991F9A2-A091-F25D-97E8-78291A7A7724}"/>
              </a:ext>
            </a:extLst>
          </p:cNvPr>
          <p:cNvSpPr/>
          <p:nvPr/>
        </p:nvSpPr>
        <p:spPr>
          <a:xfrm>
            <a:off x="7783830" y="2660967"/>
            <a:ext cx="1348740" cy="405765"/>
          </a:xfrm>
          <a:custGeom>
            <a:avLst/>
            <a:gdLst>
              <a:gd name="connsiteX0" fmla="*/ 0 w 1798320"/>
              <a:gd name="connsiteY0" fmla="*/ 251460 h 541020"/>
              <a:gd name="connsiteX1" fmla="*/ 190500 w 1798320"/>
              <a:gd name="connsiteY1" fmla="*/ 541020 h 541020"/>
              <a:gd name="connsiteX2" fmla="*/ 922020 w 1798320"/>
              <a:gd name="connsiteY2" fmla="*/ 457200 h 541020"/>
              <a:gd name="connsiteX3" fmla="*/ 1021080 w 1798320"/>
              <a:gd name="connsiteY3" fmla="*/ 441960 h 541020"/>
              <a:gd name="connsiteX4" fmla="*/ 1097280 w 1798320"/>
              <a:gd name="connsiteY4" fmla="*/ 434340 h 541020"/>
              <a:gd name="connsiteX5" fmla="*/ 1798320 w 1798320"/>
              <a:gd name="connsiteY5" fmla="*/ 335280 h 541020"/>
              <a:gd name="connsiteX6" fmla="*/ 1775460 w 1798320"/>
              <a:gd name="connsiteY6" fmla="*/ 0 h 541020"/>
              <a:gd name="connsiteX7" fmla="*/ 190500 w 1798320"/>
              <a:gd name="connsiteY7" fmla="*/ 198120 h 541020"/>
              <a:gd name="connsiteX8" fmla="*/ 0 w 1798320"/>
              <a:gd name="connsiteY8" fmla="*/ 251460 h 54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8320" h="541020">
                <a:moveTo>
                  <a:pt x="0" y="251460"/>
                </a:moveTo>
                <a:lnTo>
                  <a:pt x="190500" y="541020"/>
                </a:lnTo>
                <a:lnTo>
                  <a:pt x="922020" y="457200"/>
                </a:lnTo>
                <a:lnTo>
                  <a:pt x="1021080" y="441960"/>
                </a:lnTo>
                <a:lnTo>
                  <a:pt x="1097280" y="434340"/>
                </a:lnTo>
                <a:lnTo>
                  <a:pt x="1798320" y="335280"/>
                </a:lnTo>
                <a:lnTo>
                  <a:pt x="1775460" y="0"/>
                </a:lnTo>
                <a:lnTo>
                  <a:pt x="190500" y="198120"/>
                </a:lnTo>
                <a:lnTo>
                  <a:pt x="0" y="251460"/>
                </a:lnTo>
                <a:close/>
              </a:path>
            </a:pathLst>
          </a:custGeom>
          <a:solidFill>
            <a:srgbClr val="C00000">
              <a:alpha val="4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Shape 51">
            <a:extLst>
              <a:ext uri="{FF2B5EF4-FFF2-40B4-BE49-F238E27FC236}">
                <a16:creationId xmlns:a16="http://schemas.microsoft.com/office/drawing/2014/main" id="{4F557891-056C-DF29-B77F-BE45249CF939}"/>
              </a:ext>
            </a:extLst>
          </p:cNvPr>
          <p:cNvSpPr/>
          <p:nvPr/>
        </p:nvSpPr>
        <p:spPr>
          <a:xfrm>
            <a:off x="5926455" y="1277937"/>
            <a:ext cx="708660" cy="600075"/>
          </a:xfrm>
          <a:custGeom>
            <a:avLst/>
            <a:gdLst>
              <a:gd name="connsiteX0" fmla="*/ 0 w 944880"/>
              <a:gd name="connsiteY0" fmla="*/ 30480 h 800100"/>
              <a:gd name="connsiteX1" fmla="*/ 15240 w 944880"/>
              <a:gd name="connsiteY1" fmla="*/ 426720 h 800100"/>
              <a:gd name="connsiteX2" fmla="*/ 121920 w 944880"/>
              <a:gd name="connsiteY2" fmla="*/ 784860 h 800100"/>
              <a:gd name="connsiteX3" fmla="*/ 944880 w 944880"/>
              <a:gd name="connsiteY3" fmla="*/ 800100 h 800100"/>
              <a:gd name="connsiteX4" fmla="*/ 944880 w 944880"/>
              <a:gd name="connsiteY4" fmla="*/ 586740 h 800100"/>
              <a:gd name="connsiteX5" fmla="*/ 289560 w 944880"/>
              <a:gd name="connsiteY5" fmla="*/ 0 h 800100"/>
              <a:gd name="connsiteX6" fmla="*/ 0 w 944880"/>
              <a:gd name="connsiteY6" fmla="*/ 3048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880" h="800100">
                <a:moveTo>
                  <a:pt x="0" y="30480"/>
                </a:moveTo>
                <a:lnTo>
                  <a:pt x="15240" y="426720"/>
                </a:lnTo>
                <a:lnTo>
                  <a:pt x="121920" y="784860"/>
                </a:lnTo>
                <a:lnTo>
                  <a:pt x="944880" y="800100"/>
                </a:lnTo>
                <a:lnTo>
                  <a:pt x="944880" y="586740"/>
                </a:lnTo>
                <a:lnTo>
                  <a:pt x="289560" y="0"/>
                </a:lnTo>
                <a:lnTo>
                  <a:pt x="0" y="30480"/>
                </a:lnTo>
                <a:close/>
              </a:path>
            </a:pathLst>
          </a:custGeom>
          <a:solidFill>
            <a:schemeClr val="accent2">
              <a:alpha val="42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Freeform: Shape 52">
            <a:extLst>
              <a:ext uri="{FF2B5EF4-FFF2-40B4-BE49-F238E27FC236}">
                <a16:creationId xmlns:a16="http://schemas.microsoft.com/office/drawing/2014/main" id="{DCF61572-C5D1-5F38-ECB0-0345439639B3}"/>
              </a:ext>
            </a:extLst>
          </p:cNvPr>
          <p:cNvSpPr/>
          <p:nvPr/>
        </p:nvSpPr>
        <p:spPr>
          <a:xfrm>
            <a:off x="6362700" y="2216150"/>
            <a:ext cx="766763" cy="295275"/>
          </a:xfrm>
          <a:custGeom>
            <a:avLst/>
            <a:gdLst>
              <a:gd name="connsiteX0" fmla="*/ 0 w 1022350"/>
              <a:gd name="connsiteY0" fmla="*/ 120650 h 393700"/>
              <a:gd name="connsiteX1" fmla="*/ 63500 w 1022350"/>
              <a:gd name="connsiteY1" fmla="*/ 393700 h 393700"/>
              <a:gd name="connsiteX2" fmla="*/ 1022350 w 1022350"/>
              <a:gd name="connsiteY2" fmla="*/ 260350 h 393700"/>
              <a:gd name="connsiteX3" fmla="*/ 895350 w 1022350"/>
              <a:gd name="connsiteY3" fmla="*/ 0 h 393700"/>
              <a:gd name="connsiteX4" fmla="*/ 0 w 1022350"/>
              <a:gd name="connsiteY4" fmla="*/ 12065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350" h="393700">
                <a:moveTo>
                  <a:pt x="0" y="120650"/>
                </a:moveTo>
                <a:lnTo>
                  <a:pt x="63500" y="393700"/>
                </a:lnTo>
                <a:lnTo>
                  <a:pt x="1022350" y="260350"/>
                </a:lnTo>
                <a:lnTo>
                  <a:pt x="895350" y="0"/>
                </a:lnTo>
                <a:lnTo>
                  <a:pt x="0" y="120650"/>
                </a:lnTo>
                <a:close/>
              </a:path>
            </a:pathLst>
          </a:custGeom>
          <a:solidFill>
            <a:schemeClr val="accent6">
              <a:alpha val="42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Freeform: Shape 53">
            <a:extLst>
              <a:ext uri="{FF2B5EF4-FFF2-40B4-BE49-F238E27FC236}">
                <a16:creationId xmlns:a16="http://schemas.microsoft.com/office/drawing/2014/main" id="{863967CD-A9B7-D792-FAAB-A4599EFA251C}"/>
              </a:ext>
            </a:extLst>
          </p:cNvPr>
          <p:cNvSpPr/>
          <p:nvPr/>
        </p:nvSpPr>
        <p:spPr>
          <a:xfrm>
            <a:off x="6117899" y="2329021"/>
            <a:ext cx="1238250" cy="719138"/>
          </a:xfrm>
          <a:custGeom>
            <a:avLst/>
            <a:gdLst>
              <a:gd name="connsiteX0" fmla="*/ 247650 w 1651000"/>
              <a:gd name="connsiteY0" fmla="*/ 0 h 958850"/>
              <a:gd name="connsiteX1" fmla="*/ 0 w 1651000"/>
              <a:gd name="connsiteY1" fmla="*/ 38100 h 958850"/>
              <a:gd name="connsiteX2" fmla="*/ 120650 w 1651000"/>
              <a:gd name="connsiteY2" fmla="*/ 958850 h 958850"/>
              <a:gd name="connsiteX3" fmla="*/ 1651000 w 1651000"/>
              <a:gd name="connsiteY3" fmla="*/ 679450 h 958850"/>
              <a:gd name="connsiteX4" fmla="*/ 1327150 w 1651000"/>
              <a:gd name="connsiteY4" fmla="*/ 127000 h 958850"/>
              <a:gd name="connsiteX5" fmla="*/ 330200 w 1651000"/>
              <a:gd name="connsiteY5" fmla="*/ 285750 h 958850"/>
              <a:gd name="connsiteX6" fmla="*/ 247650 w 1651000"/>
              <a:gd name="connsiteY6" fmla="*/ 0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000" h="958850">
                <a:moveTo>
                  <a:pt x="247650" y="0"/>
                </a:moveTo>
                <a:lnTo>
                  <a:pt x="0" y="38100"/>
                </a:lnTo>
                <a:lnTo>
                  <a:pt x="120650" y="958850"/>
                </a:lnTo>
                <a:lnTo>
                  <a:pt x="1651000" y="679450"/>
                </a:lnTo>
                <a:lnTo>
                  <a:pt x="1327150" y="127000"/>
                </a:lnTo>
                <a:lnTo>
                  <a:pt x="330200" y="285750"/>
                </a:lnTo>
                <a:lnTo>
                  <a:pt x="247650" y="0"/>
                </a:lnTo>
                <a:close/>
              </a:path>
            </a:pathLst>
          </a:custGeom>
          <a:solidFill>
            <a:srgbClr val="C00000">
              <a:alpha val="4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Freeform: Shape 54">
            <a:extLst>
              <a:ext uri="{FF2B5EF4-FFF2-40B4-BE49-F238E27FC236}">
                <a16:creationId xmlns:a16="http://schemas.microsoft.com/office/drawing/2014/main" id="{272DCD66-5510-B74C-9A98-7360F8D74CBF}"/>
              </a:ext>
            </a:extLst>
          </p:cNvPr>
          <p:cNvSpPr/>
          <p:nvPr/>
        </p:nvSpPr>
        <p:spPr>
          <a:xfrm>
            <a:off x="7105650" y="3713480"/>
            <a:ext cx="666750" cy="283845"/>
          </a:xfrm>
          <a:custGeom>
            <a:avLst/>
            <a:gdLst>
              <a:gd name="connsiteX0" fmla="*/ 25400 w 889000"/>
              <a:gd name="connsiteY0" fmla="*/ 0 h 457200"/>
              <a:gd name="connsiteX1" fmla="*/ 0 w 889000"/>
              <a:gd name="connsiteY1" fmla="*/ 412750 h 457200"/>
              <a:gd name="connsiteX2" fmla="*/ 673100 w 889000"/>
              <a:gd name="connsiteY2" fmla="*/ 457200 h 457200"/>
              <a:gd name="connsiteX3" fmla="*/ 889000 w 889000"/>
              <a:gd name="connsiteY3" fmla="*/ 381000 h 457200"/>
              <a:gd name="connsiteX4" fmla="*/ 819150 w 889000"/>
              <a:gd name="connsiteY4" fmla="*/ 38100 h 457200"/>
              <a:gd name="connsiteX5" fmla="*/ 25400 w 889000"/>
              <a:gd name="connsiteY5"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00" h="457200">
                <a:moveTo>
                  <a:pt x="25400" y="0"/>
                </a:moveTo>
                <a:lnTo>
                  <a:pt x="0" y="412750"/>
                </a:lnTo>
                <a:lnTo>
                  <a:pt x="673100" y="457200"/>
                </a:lnTo>
                <a:lnTo>
                  <a:pt x="889000" y="381000"/>
                </a:lnTo>
                <a:lnTo>
                  <a:pt x="819150" y="38100"/>
                </a:lnTo>
                <a:lnTo>
                  <a:pt x="25400" y="0"/>
                </a:lnTo>
                <a:close/>
              </a:path>
            </a:pathLst>
          </a:custGeom>
          <a:solidFill>
            <a:srgbClr val="92D050">
              <a:alpha val="3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TextBox 55">
            <a:extLst>
              <a:ext uri="{FF2B5EF4-FFF2-40B4-BE49-F238E27FC236}">
                <a16:creationId xmlns:a16="http://schemas.microsoft.com/office/drawing/2014/main" id="{9842CBF5-0351-E7F2-330E-E6B1D7BD36F2}"/>
              </a:ext>
            </a:extLst>
          </p:cNvPr>
          <p:cNvSpPr txBox="1"/>
          <p:nvPr/>
        </p:nvSpPr>
        <p:spPr>
          <a:xfrm>
            <a:off x="909878" y="1368037"/>
            <a:ext cx="1817210" cy="507831"/>
          </a:xfrm>
          <a:prstGeom prst="rect">
            <a:avLst/>
          </a:prstGeom>
          <a:noFill/>
        </p:spPr>
        <p:txBody>
          <a:bodyPr wrap="square" rtlCol="0">
            <a:spAutoFit/>
          </a:bodyPr>
          <a:lstStyle/>
          <a:p>
            <a:r>
              <a:rPr lang="en-US" sz="1350" b="1" dirty="0"/>
              <a:t>CAL POLY UNIVERSITY</a:t>
            </a:r>
          </a:p>
        </p:txBody>
      </p:sp>
      <p:sp>
        <p:nvSpPr>
          <p:cNvPr id="62" name="TextBox 61">
            <a:extLst>
              <a:ext uri="{FF2B5EF4-FFF2-40B4-BE49-F238E27FC236}">
                <a16:creationId xmlns:a16="http://schemas.microsoft.com/office/drawing/2014/main" id="{CF715A9F-3F19-883B-23FD-842D5788CD4F}"/>
              </a:ext>
            </a:extLst>
          </p:cNvPr>
          <p:cNvSpPr txBox="1"/>
          <p:nvPr/>
        </p:nvSpPr>
        <p:spPr>
          <a:xfrm>
            <a:off x="1492568" y="3768226"/>
            <a:ext cx="950595" cy="323165"/>
          </a:xfrm>
          <a:prstGeom prst="rect">
            <a:avLst/>
          </a:prstGeom>
          <a:noFill/>
        </p:spPr>
        <p:txBody>
          <a:bodyPr wrap="square" rtlCol="0">
            <a:spAutoFit/>
          </a:bodyPr>
          <a:lstStyle/>
          <a:p>
            <a:r>
              <a:rPr lang="en-US" sz="750" b="1" dirty="0"/>
              <a:t>CAL POLY OFF- CAMPUS APTS</a:t>
            </a:r>
          </a:p>
        </p:txBody>
      </p:sp>
      <p:sp>
        <p:nvSpPr>
          <p:cNvPr id="63" name="TextBox 62">
            <a:extLst>
              <a:ext uri="{FF2B5EF4-FFF2-40B4-BE49-F238E27FC236}">
                <a16:creationId xmlns:a16="http://schemas.microsoft.com/office/drawing/2014/main" id="{AC4017A2-D80D-C15D-F3D6-E52EA18B866E}"/>
              </a:ext>
            </a:extLst>
          </p:cNvPr>
          <p:cNvSpPr txBox="1"/>
          <p:nvPr/>
        </p:nvSpPr>
        <p:spPr>
          <a:xfrm>
            <a:off x="2714666" y="2100897"/>
            <a:ext cx="1189155" cy="253916"/>
          </a:xfrm>
          <a:prstGeom prst="rect">
            <a:avLst/>
          </a:prstGeom>
          <a:noFill/>
        </p:spPr>
        <p:txBody>
          <a:bodyPr wrap="square" rtlCol="0">
            <a:spAutoFit/>
          </a:bodyPr>
          <a:lstStyle/>
          <a:p>
            <a:r>
              <a:rPr lang="en-US" sz="1050" b="1" dirty="0"/>
              <a:t>COMMUNITY</a:t>
            </a:r>
          </a:p>
        </p:txBody>
      </p:sp>
      <p:sp>
        <p:nvSpPr>
          <p:cNvPr id="64" name="TextBox 63">
            <a:extLst>
              <a:ext uri="{FF2B5EF4-FFF2-40B4-BE49-F238E27FC236}">
                <a16:creationId xmlns:a16="http://schemas.microsoft.com/office/drawing/2014/main" id="{D60F04B5-0788-01DC-3D6F-3B1178D9C6EF}"/>
              </a:ext>
            </a:extLst>
          </p:cNvPr>
          <p:cNvSpPr txBox="1"/>
          <p:nvPr/>
        </p:nvSpPr>
        <p:spPr>
          <a:xfrm>
            <a:off x="4200090" y="1093777"/>
            <a:ext cx="1189155" cy="253916"/>
          </a:xfrm>
          <a:prstGeom prst="rect">
            <a:avLst/>
          </a:prstGeom>
          <a:noFill/>
        </p:spPr>
        <p:txBody>
          <a:bodyPr wrap="square" rtlCol="0">
            <a:spAutoFit/>
          </a:bodyPr>
          <a:lstStyle/>
          <a:p>
            <a:r>
              <a:rPr lang="en-US" sz="1050" b="1" dirty="0"/>
              <a:t>COMMUNITY</a:t>
            </a:r>
          </a:p>
        </p:txBody>
      </p:sp>
      <p:sp>
        <p:nvSpPr>
          <p:cNvPr id="65" name="TextBox 64">
            <a:extLst>
              <a:ext uri="{FF2B5EF4-FFF2-40B4-BE49-F238E27FC236}">
                <a16:creationId xmlns:a16="http://schemas.microsoft.com/office/drawing/2014/main" id="{702C6973-A21C-A5D8-9F6F-40BFEE2EBA23}"/>
              </a:ext>
            </a:extLst>
          </p:cNvPr>
          <p:cNvSpPr txBox="1"/>
          <p:nvPr/>
        </p:nvSpPr>
        <p:spPr>
          <a:xfrm>
            <a:off x="4348898" y="1574000"/>
            <a:ext cx="1189155" cy="253916"/>
          </a:xfrm>
          <a:prstGeom prst="rect">
            <a:avLst/>
          </a:prstGeom>
          <a:noFill/>
        </p:spPr>
        <p:txBody>
          <a:bodyPr wrap="square" rtlCol="0">
            <a:spAutoFit/>
          </a:bodyPr>
          <a:lstStyle/>
          <a:p>
            <a:r>
              <a:rPr lang="en-US" sz="1050" b="1" dirty="0"/>
              <a:t>COMMUNITY</a:t>
            </a:r>
          </a:p>
        </p:txBody>
      </p:sp>
      <p:sp>
        <p:nvSpPr>
          <p:cNvPr id="66" name="TextBox 65">
            <a:extLst>
              <a:ext uri="{FF2B5EF4-FFF2-40B4-BE49-F238E27FC236}">
                <a16:creationId xmlns:a16="http://schemas.microsoft.com/office/drawing/2014/main" id="{1150EA5D-7092-336E-652C-85C4C73F34FC}"/>
              </a:ext>
            </a:extLst>
          </p:cNvPr>
          <p:cNvSpPr txBox="1"/>
          <p:nvPr/>
        </p:nvSpPr>
        <p:spPr>
          <a:xfrm>
            <a:off x="6646328" y="3317075"/>
            <a:ext cx="1189155" cy="253916"/>
          </a:xfrm>
          <a:prstGeom prst="rect">
            <a:avLst/>
          </a:prstGeom>
          <a:noFill/>
        </p:spPr>
        <p:txBody>
          <a:bodyPr wrap="square" rtlCol="0">
            <a:spAutoFit/>
          </a:bodyPr>
          <a:lstStyle/>
          <a:p>
            <a:r>
              <a:rPr lang="en-US" sz="1050" b="1" dirty="0"/>
              <a:t>COMMUNITY</a:t>
            </a:r>
          </a:p>
        </p:txBody>
      </p:sp>
      <p:sp>
        <p:nvSpPr>
          <p:cNvPr id="67" name="TextBox 66">
            <a:extLst>
              <a:ext uri="{FF2B5EF4-FFF2-40B4-BE49-F238E27FC236}">
                <a16:creationId xmlns:a16="http://schemas.microsoft.com/office/drawing/2014/main" id="{B3270822-0FD0-DA60-F4C9-C23AF8ADB33F}"/>
              </a:ext>
            </a:extLst>
          </p:cNvPr>
          <p:cNvSpPr txBox="1"/>
          <p:nvPr/>
        </p:nvSpPr>
        <p:spPr>
          <a:xfrm>
            <a:off x="8229165" y="3145625"/>
            <a:ext cx="1189155" cy="253916"/>
          </a:xfrm>
          <a:prstGeom prst="rect">
            <a:avLst/>
          </a:prstGeom>
          <a:noFill/>
        </p:spPr>
        <p:txBody>
          <a:bodyPr wrap="square" rtlCol="0">
            <a:spAutoFit/>
          </a:bodyPr>
          <a:lstStyle/>
          <a:p>
            <a:r>
              <a:rPr lang="en-US" sz="1050" b="1" dirty="0"/>
              <a:t>COMMUNITY</a:t>
            </a:r>
          </a:p>
        </p:txBody>
      </p:sp>
      <p:sp>
        <p:nvSpPr>
          <p:cNvPr id="68" name="TextBox 67">
            <a:extLst>
              <a:ext uri="{FF2B5EF4-FFF2-40B4-BE49-F238E27FC236}">
                <a16:creationId xmlns:a16="http://schemas.microsoft.com/office/drawing/2014/main" id="{96EEB250-A7FA-47A9-9070-4B767B600F08}"/>
              </a:ext>
            </a:extLst>
          </p:cNvPr>
          <p:cNvSpPr txBox="1"/>
          <p:nvPr/>
        </p:nvSpPr>
        <p:spPr>
          <a:xfrm rot="21150869">
            <a:off x="7314558" y="1923491"/>
            <a:ext cx="1006349" cy="276999"/>
          </a:xfrm>
          <a:prstGeom prst="rect">
            <a:avLst/>
          </a:prstGeom>
          <a:solidFill>
            <a:schemeClr val="bg1">
              <a:alpha val="55000"/>
            </a:schemeClr>
          </a:solidFill>
          <a:ln>
            <a:solidFill>
              <a:schemeClr val="tx1"/>
            </a:solidFill>
          </a:ln>
        </p:spPr>
        <p:txBody>
          <a:bodyPr wrap="square" rtlCol="0">
            <a:spAutoFit/>
          </a:bodyPr>
          <a:lstStyle/>
          <a:p>
            <a:r>
              <a:rPr lang="en-US" sz="600" b="1" dirty="0"/>
              <a:t>UNION PACIFIC RAILROAD</a:t>
            </a:r>
          </a:p>
        </p:txBody>
      </p:sp>
      <p:sp>
        <p:nvSpPr>
          <p:cNvPr id="69" name="TextBox 68">
            <a:extLst>
              <a:ext uri="{FF2B5EF4-FFF2-40B4-BE49-F238E27FC236}">
                <a16:creationId xmlns:a16="http://schemas.microsoft.com/office/drawing/2014/main" id="{0026B394-91E6-CEB1-2E2B-80CC673A6558}"/>
              </a:ext>
            </a:extLst>
          </p:cNvPr>
          <p:cNvSpPr txBox="1"/>
          <p:nvPr/>
        </p:nvSpPr>
        <p:spPr>
          <a:xfrm rot="4575671">
            <a:off x="3356996" y="1080547"/>
            <a:ext cx="395468" cy="276999"/>
          </a:xfrm>
          <a:prstGeom prst="rect">
            <a:avLst/>
          </a:prstGeom>
          <a:solidFill>
            <a:schemeClr val="bg1">
              <a:alpha val="55000"/>
            </a:schemeClr>
          </a:solidFill>
          <a:ln>
            <a:solidFill>
              <a:schemeClr val="tx1"/>
            </a:solidFill>
          </a:ln>
        </p:spPr>
        <p:txBody>
          <a:bodyPr wrap="square" rtlCol="0">
            <a:spAutoFit/>
          </a:bodyPr>
          <a:lstStyle/>
          <a:p>
            <a:r>
              <a:rPr lang="en-US" sz="600" b="1" dirty="0"/>
              <a:t>57 FWY </a:t>
            </a:r>
          </a:p>
        </p:txBody>
      </p:sp>
      <p:sp>
        <p:nvSpPr>
          <p:cNvPr id="70" name="TextBox 69">
            <a:extLst>
              <a:ext uri="{FF2B5EF4-FFF2-40B4-BE49-F238E27FC236}">
                <a16:creationId xmlns:a16="http://schemas.microsoft.com/office/drawing/2014/main" id="{6E9C574B-DC23-E956-4609-43C9F9C9B191}"/>
              </a:ext>
            </a:extLst>
          </p:cNvPr>
          <p:cNvSpPr txBox="1"/>
          <p:nvPr/>
        </p:nvSpPr>
        <p:spPr>
          <a:xfrm rot="1988760">
            <a:off x="5624067" y="869282"/>
            <a:ext cx="393055" cy="276999"/>
          </a:xfrm>
          <a:prstGeom prst="rect">
            <a:avLst/>
          </a:prstGeom>
          <a:solidFill>
            <a:schemeClr val="bg1">
              <a:alpha val="55000"/>
            </a:schemeClr>
          </a:solidFill>
          <a:ln>
            <a:solidFill>
              <a:schemeClr val="tx1"/>
            </a:solidFill>
          </a:ln>
        </p:spPr>
        <p:txBody>
          <a:bodyPr wrap="square" rtlCol="0">
            <a:spAutoFit/>
          </a:bodyPr>
          <a:lstStyle/>
          <a:p>
            <a:r>
              <a:rPr lang="en-US" sz="600" b="1" dirty="0"/>
              <a:t>71 FWY </a:t>
            </a:r>
          </a:p>
        </p:txBody>
      </p:sp>
      <p:sp>
        <p:nvSpPr>
          <p:cNvPr id="71" name="TextBox 70">
            <a:extLst>
              <a:ext uri="{FF2B5EF4-FFF2-40B4-BE49-F238E27FC236}">
                <a16:creationId xmlns:a16="http://schemas.microsoft.com/office/drawing/2014/main" id="{639F7C22-BFB6-FEB2-BEC3-3121CA9EDACF}"/>
              </a:ext>
            </a:extLst>
          </p:cNvPr>
          <p:cNvSpPr txBox="1"/>
          <p:nvPr/>
        </p:nvSpPr>
        <p:spPr>
          <a:xfrm rot="18637787">
            <a:off x="3157784" y="3797057"/>
            <a:ext cx="1006349" cy="276999"/>
          </a:xfrm>
          <a:prstGeom prst="rect">
            <a:avLst/>
          </a:prstGeom>
          <a:solidFill>
            <a:schemeClr val="bg1">
              <a:alpha val="55000"/>
            </a:schemeClr>
          </a:solidFill>
          <a:ln>
            <a:solidFill>
              <a:schemeClr val="tx1"/>
            </a:solidFill>
          </a:ln>
        </p:spPr>
        <p:txBody>
          <a:bodyPr wrap="square" rtlCol="0">
            <a:spAutoFit/>
          </a:bodyPr>
          <a:lstStyle/>
          <a:p>
            <a:r>
              <a:rPr lang="en-US" sz="600" b="1" dirty="0"/>
              <a:t>UNION PACIFIC RAILROAD</a:t>
            </a:r>
          </a:p>
        </p:txBody>
      </p:sp>
      <p:sp>
        <p:nvSpPr>
          <p:cNvPr id="72" name="TextBox 71">
            <a:extLst>
              <a:ext uri="{FF2B5EF4-FFF2-40B4-BE49-F238E27FC236}">
                <a16:creationId xmlns:a16="http://schemas.microsoft.com/office/drawing/2014/main" id="{7EFCF725-63E1-4665-DDE1-EE22570CA160}"/>
              </a:ext>
            </a:extLst>
          </p:cNvPr>
          <p:cNvSpPr txBox="1"/>
          <p:nvPr/>
        </p:nvSpPr>
        <p:spPr>
          <a:xfrm rot="2874825">
            <a:off x="8268836" y="3644224"/>
            <a:ext cx="393055" cy="276999"/>
          </a:xfrm>
          <a:prstGeom prst="rect">
            <a:avLst/>
          </a:prstGeom>
          <a:solidFill>
            <a:schemeClr val="bg1">
              <a:alpha val="55000"/>
            </a:schemeClr>
          </a:solidFill>
          <a:ln>
            <a:solidFill>
              <a:schemeClr val="tx1"/>
            </a:solidFill>
          </a:ln>
        </p:spPr>
        <p:txBody>
          <a:bodyPr wrap="square" rtlCol="0">
            <a:spAutoFit/>
          </a:bodyPr>
          <a:lstStyle/>
          <a:p>
            <a:r>
              <a:rPr lang="en-US" sz="600" b="1" dirty="0"/>
              <a:t>71 FWY </a:t>
            </a:r>
          </a:p>
        </p:txBody>
      </p:sp>
      <p:sp>
        <p:nvSpPr>
          <p:cNvPr id="73" name="TextBox 72">
            <a:extLst>
              <a:ext uri="{FF2B5EF4-FFF2-40B4-BE49-F238E27FC236}">
                <a16:creationId xmlns:a16="http://schemas.microsoft.com/office/drawing/2014/main" id="{4FD74A5A-6EC9-DA12-8854-6DF940838F2A}"/>
              </a:ext>
            </a:extLst>
          </p:cNvPr>
          <p:cNvSpPr txBox="1"/>
          <p:nvPr/>
        </p:nvSpPr>
        <p:spPr>
          <a:xfrm rot="4575671">
            <a:off x="4047103" y="3865015"/>
            <a:ext cx="395468" cy="276999"/>
          </a:xfrm>
          <a:prstGeom prst="rect">
            <a:avLst/>
          </a:prstGeom>
          <a:solidFill>
            <a:schemeClr val="bg1">
              <a:alpha val="55000"/>
            </a:schemeClr>
          </a:solidFill>
          <a:ln>
            <a:solidFill>
              <a:schemeClr val="tx1"/>
            </a:solidFill>
          </a:ln>
        </p:spPr>
        <p:txBody>
          <a:bodyPr wrap="square" rtlCol="0">
            <a:spAutoFit/>
          </a:bodyPr>
          <a:lstStyle/>
          <a:p>
            <a:r>
              <a:rPr lang="en-US" sz="600" b="1" dirty="0"/>
              <a:t>57 FWY </a:t>
            </a:r>
          </a:p>
        </p:txBody>
      </p:sp>
      <p:sp>
        <p:nvSpPr>
          <p:cNvPr id="74" name="Oval 73">
            <a:extLst>
              <a:ext uri="{FF2B5EF4-FFF2-40B4-BE49-F238E27FC236}">
                <a16:creationId xmlns:a16="http://schemas.microsoft.com/office/drawing/2014/main" id="{990DB961-15C8-3903-5AB5-539EDDDB1709}"/>
              </a:ext>
            </a:extLst>
          </p:cNvPr>
          <p:cNvSpPr/>
          <p:nvPr/>
        </p:nvSpPr>
        <p:spPr>
          <a:xfrm rot="21237616">
            <a:off x="5929239" y="1992822"/>
            <a:ext cx="220463" cy="618105"/>
          </a:xfrm>
          <a:prstGeom prst="ellipse">
            <a:avLst/>
          </a:prstGeom>
          <a:solidFill>
            <a:srgbClr val="FFFF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TextBox 74">
            <a:extLst>
              <a:ext uri="{FF2B5EF4-FFF2-40B4-BE49-F238E27FC236}">
                <a16:creationId xmlns:a16="http://schemas.microsoft.com/office/drawing/2014/main" id="{67467AED-A4E7-EAA0-9B12-EFC6655CDA8E}"/>
              </a:ext>
            </a:extLst>
          </p:cNvPr>
          <p:cNvSpPr txBox="1"/>
          <p:nvPr/>
        </p:nvSpPr>
        <p:spPr>
          <a:xfrm>
            <a:off x="4741875" y="2880213"/>
            <a:ext cx="768442" cy="276999"/>
          </a:xfrm>
          <a:prstGeom prst="rect">
            <a:avLst/>
          </a:prstGeom>
          <a:solidFill>
            <a:srgbClr val="FFFF00">
              <a:alpha val="55000"/>
            </a:srgbClr>
          </a:solidFill>
          <a:ln>
            <a:solidFill>
              <a:schemeClr val="bg1"/>
            </a:solidFill>
          </a:ln>
        </p:spPr>
        <p:txBody>
          <a:bodyPr wrap="square" rtlCol="0">
            <a:spAutoFit/>
          </a:bodyPr>
          <a:lstStyle/>
          <a:p>
            <a:r>
              <a:rPr lang="en-US" sz="600" b="1" dirty="0"/>
              <a:t>PROJECT LOCATION</a:t>
            </a:r>
          </a:p>
        </p:txBody>
      </p:sp>
      <p:cxnSp>
        <p:nvCxnSpPr>
          <p:cNvPr id="77" name="Straight Arrow Connector 76">
            <a:extLst>
              <a:ext uri="{FF2B5EF4-FFF2-40B4-BE49-F238E27FC236}">
                <a16:creationId xmlns:a16="http://schemas.microsoft.com/office/drawing/2014/main" id="{4B7D23BC-1FF8-846C-BF1C-A4A3F7716344}"/>
              </a:ext>
            </a:extLst>
          </p:cNvPr>
          <p:cNvCxnSpPr>
            <a:cxnSpLocks/>
            <a:stCxn id="75" idx="3"/>
            <a:endCxn id="74" idx="3"/>
          </p:cNvCxnSpPr>
          <p:nvPr/>
        </p:nvCxnSpPr>
        <p:spPr>
          <a:xfrm flipV="1">
            <a:off x="5510317" y="2527396"/>
            <a:ext cx="474634" cy="49131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5FF3F78C-32F4-A265-A74A-5DA6964914DC}"/>
              </a:ext>
            </a:extLst>
          </p:cNvPr>
          <p:cNvSpPr txBox="1"/>
          <p:nvPr/>
        </p:nvSpPr>
        <p:spPr>
          <a:xfrm>
            <a:off x="5313634" y="3954891"/>
            <a:ext cx="768442" cy="369332"/>
          </a:xfrm>
          <a:prstGeom prst="rect">
            <a:avLst/>
          </a:prstGeom>
          <a:solidFill>
            <a:schemeClr val="bg1">
              <a:alpha val="55000"/>
            </a:schemeClr>
          </a:solidFill>
          <a:ln>
            <a:solidFill>
              <a:srgbClr val="FFFF00"/>
            </a:solidFill>
          </a:ln>
        </p:spPr>
        <p:txBody>
          <a:bodyPr wrap="square" rtlCol="0">
            <a:spAutoFit/>
          </a:bodyPr>
          <a:lstStyle/>
          <a:p>
            <a:r>
              <a:rPr lang="en-US" sz="600" b="1" dirty="0"/>
              <a:t>ELEMENTARY SCHOOL AND PARK</a:t>
            </a:r>
          </a:p>
        </p:txBody>
      </p:sp>
      <p:cxnSp>
        <p:nvCxnSpPr>
          <p:cNvPr id="81" name="Straight Arrow Connector 80">
            <a:extLst>
              <a:ext uri="{FF2B5EF4-FFF2-40B4-BE49-F238E27FC236}">
                <a16:creationId xmlns:a16="http://schemas.microsoft.com/office/drawing/2014/main" id="{F099402F-41C8-CBEE-1F7B-1A1F6B9C8548}"/>
              </a:ext>
            </a:extLst>
          </p:cNvPr>
          <p:cNvCxnSpPr>
            <a:cxnSpLocks/>
            <a:stCxn id="80" idx="3"/>
          </p:cNvCxnSpPr>
          <p:nvPr/>
        </p:nvCxnSpPr>
        <p:spPr>
          <a:xfrm flipV="1">
            <a:off x="6082076" y="3855403"/>
            <a:ext cx="1226244" cy="284154"/>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CC3C0DC4-AC52-21CF-7BB2-1EE89CF7E808}"/>
              </a:ext>
            </a:extLst>
          </p:cNvPr>
          <p:cNvSpPr txBox="1"/>
          <p:nvPr/>
        </p:nvSpPr>
        <p:spPr>
          <a:xfrm rot="21121652">
            <a:off x="6429066" y="2182144"/>
            <a:ext cx="654681" cy="276999"/>
          </a:xfrm>
          <a:prstGeom prst="rect">
            <a:avLst/>
          </a:prstGeom>
          <a:noFill/>
          <a:ln>
            <a:noFill/>
          </a:ln>
        </p:spPr>
        <p:txBody>
          <a:bodyPr wrap="square" rtlCol="0">
            <a:spAutoFit/>
          </a:bodyPr>
          <a:lstStyle/>
          <a:p>
            <a:r>
              <a:rPr lang="en-US" sz="600" b="1" dirty="0">
                <a:solidFill>
                  <a:schemeClr val="bg1"/>
                </a:solidFill>
              </a:rPr>
              <a:t>SOCCER FIELDS</a:t>
            </a:r>
          </a:p>
        </p:txBody>
      </p:sp>
      <p:sp>
        <p:nvSpPr>
          <p:cNvPr id="85" name="TextBox 84">
            <a:extLst>
              <a:ext uri="{FF2B5EF4-FFF2-40B4-BE49-F238E27FC236}">
                <a16:creationId xmlns:a16="http://schemas.microsoft.com/office/drawing/2014/main" id="{0BCEF3EA-E996-C6AD-EFC7-9D6C548A8509}"/>
              </a:ext>
            </a:extLst>
          </p:cNvPr>
          <p:cNvSpPr txBox="1"/>
          <p:nvPr/>
        </p:nvSpPr>
        <p:spPr>
          <a:xfrm>
            <a:off x="7293075" y="1138879"/>
            <a:ext cx="980607" cy="738664"/>
          </a:xfrm>
          <a:prstGeom prst="rect">
            <a:avLst/>
          </a:prstGeom>
          <a:noFill/>
        </p:spPr>
        <p:txBody>
          <a:bodyPr wrap="square" rtlCol="0">
            <a:spAutoFit/>
          </a:bodyPr>
          <a:lstStyle/>
          <a:p>
            <a:r>
              <a:rPr lang="en-US" sz="1050" b="1" dirty="0"/>
              <a:t>COMMERCIAL BUSINESSES </a:t>
            </a:r>
          </a:p>
        </p:txBody>
      </p:sp>
      <p:sp>
        <p:nvSpPr>
          <p:cNvPr id="86" name="TextBox 85">
            <a:extLst>
              <a:ext uri="{FF2B5EF4-FFF2-40B4-BE49-F238E27FC236}">
                <a16:creationId xmlns:a16="http://schemas.microsoft.com/office/drawing/2014/main" id="{A6C12466-1CBA-B3A6-0A90-827226874695}"/>
              </a:ext>
            </a:extLst>
          </p:cNvPr>
          <p:cNvSpPr txBox="1"/>
          <p:nvPr/>
        </p:nvSpPr>
        <p:spPr>
          <a:xfrm rot="21149840">
            <a:off x="8062272" y="2792162"/>
            <a:ext cx="980607" cy="276999"/>
          </a:xfrm>
          <a:prstGeom prst="rect">
            <a:avLst/>
          </a:prstGeom>
          <a:noFill/>
        </p:spPr>
        <p:txBody>
          <a:bodyPr wrap="square" rtlCol="0">
            <a:spAutoFit/>
          </a:bodyPr>
          <a:lstStyle/>
          <a:p>
            <a:r>
              <a:rPr lang="en-US" sz="600" b="1" dirty="0"/>
              <a:t>COMMERCIAL BUSINESSES </a:t>
            </a:r>
          </a:p>
        </p:txBody>
      </p:sp>
      <p:sp>
        <p:nvSpPr>
          <p:cNvPr id="8" name="Freeform: Shape 7">
            <a:extLst>
              <a:ext uri="{FF2B5EF4-FFF2-40B4-BE49-F238E27FC236}">
                <a16:creationId xmlns:a16="http://schemas.microsoft.com/office/drawing/2014/main" id="{8A30891F-C991-780F-7F6A-B1CA62E925F2}"/>
              </a:ext>
            </a:extLst>
          </p:cNvPr>
          <p:cNvSpPr/>
          <p:nvPr/>
        </p:nvSpPr>
        <p:spPr>
          <a:xfrm>
            <a:off x="4115914" y="2452777"/>
            <a:ext cx="1156996" cy="979715"/>
          </a:xfrm>
          <a:custGeom>
            <a:avLst/>
            <a:gdLst>
              <a:gd name="connsiteX0" fmla="*/ 0 w 1542661"/>
              <a:gd name="connsiteY0" fmla="*/ 1306286 h 1306286"/>
              <a:gd name="connsiteX1" fmla="*/ 709127 w 1542661"/>
              <a:gd name="connsiteY1" fmla="*/ 398106 h 1306286"/>
              <a:gd name="connsiteX2" fmla="*/ 1542661 w 1542661"/>
              <a:gd name="connsiteY2" fmla="*/ 0 h 1306286"/>
            </a:gdLst>
            <a:ahLst/>
            <a:cxnLst>
              <a:cxn ang="0">
                <a:pos x="connsiteX0" y="connsiteY0"/>
              </a:cxn>
              <a:cxn ang="0">
                <a:pos x="connsiteX1" y="connsiteY1"/>
              </a:cxn>
              <a:cxn ang="0">
                <a:pos x="connsiteX2" y="connsiteY2"/>
              </a:cxn>
            </a:cxnLst>
            <a:rect l="l" t="t" r="r" b="b"/>
            <a:pathLst>
              <a:path w="1542661" h="1306286">
                <a:moveTo>
                  <a:pt x="0" y="1306286"/>
                </a:moveTo>
                <a:cubicBezTo>
                  <a:pt x="226008" y="961053"/>
                  <a:pt x="452017" y="615820"/>
                  <a:pt x="709127" y="398106"/>
                </a:cubicBezTo>
                <a:cubicBezTo>
                  <a:pt x="966237" y="180392"/>
                  <a:pt x="1408922" y="73608"/>
                  <a:pt x="1542661" y="0"/>
                </a:cubicBezTo>
              </a:path>
            </a:pathLst>
          </a:custGeom>
          <a:noFill/>
          <a:ln w="66675" cmpd="dbl">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886767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DFF61B-977C-20E9-EB6C-38C8BADA5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8" y="775017"/>
            <a:ext cx="9152088" cy="3634740"/>
          </a:xfrm>
          <a:prstGeom prst="rect">
            <a:avLst/>
          </a:prstGeom>
        </p:spPr>
      </p:pic>
      <p:sp>
        <p:nvSpPr>
          <p:cNvPr id="6" name="Freeform: Shape 5">
            <a:extLst>
              <a:ext uri="{FF2B5EF4-FFF2-40B4-BE49-F238E27FC236}">
                <a16:creationId xmlns:a16="http://schemas.microsoft.com/office/drawing/2014/main" id="{D2E02659-4F20-2195-9D26-A85B87995D90}"/>
              </a:ext>
            </a:extLst>
          </p:cNvPr>
          <p:cNvSpPr/>
          <p:nvPr/>
        </p:nvSpPr>
        <p:spPr>
          <a:xfrm>
            <a:off x="62865" y="889317"/>
            <a:ext cx="3377565" cy="2606040"/>
          </a:xfrm>
          <a:custGeom>
            <a:avLst/>
            <a:gdLst>
              <a:gd name="connsiteX0" fmla="*/ 4503420 w 4503420"/>
              <a:gd name="connsiteY0" fmla="*/ 944880 h 3474720"/>
              <a:gd name="connsiteX1" fmla="*/ 3771900 w 4503420"/>
              <a:gd name="connsiteY1" fmla="*/ 1234440 h 3474720"/>
              <a:gd name="connsiteX2" fmla="*/ 2773680 w 4503420"/>
              <a:gd name="connsiteY2" fmla="*/ 2468880 h 3474720"/>
              <a:gd name="connsiteX3" fmla="*/ 2072640 w 4503420"/>
              <a:gd name="connsiteY3" fmla="*/ 3474720 h 3474720"/>
              <a:gd name="connsiteX4" fmla="*/ 1699260 w 4503420"/>
              <a:gd name="connsiteY4" fmla="*/ 3390900 h 3474720"/>
              <a:gd name="connsiteX5" fmla="*/ 1196340 w 4503420"/>
              <a:gd name="connsiteY5" fmla="*/ 3390900 h 3474720"/>
              <a:gd name="connsiteX6" fmla="*/ 960120 w 4503420"/>
              <a:gd name="connsiteY6" fmla="*/ 2613660 h 3474720"/>
              <a:gd name="connsiteX7" fmla="*/ 0 w 4503420"/>
              <a:gd name="connsiteY7" fmla="*/ 2522220 h 3474720"/>
              <a:gd name="connsiteX8" fmla="*/ 45720 w 4503420"/>
              <a:gd name="connsiteY8" fmla="*/ 1242060 h 3474720"/>
              <a:gd name="connsiteX9" fmla="*/ 1181100 w 4503420"/>
              <a:gd name="connsiteY9" fmla="*/ 312420 h 3474720"/>
              <a:gd name="connsiteX10" fmla="*/ 1866900 w 4503420"/>
              <a:gd name="connsiteY10" fmla="*/ 22860 h 3474720"/>
              <a:gd name="connsiteX11" fmla="*/ 3322320 w 4503420"/>
              <a:gd name="connsiteY11" fmla="*/ 0 h 3474720"/>
              <a:gd name="connsiteX12" fmla="*/ 3992880 w 4503420"/>
              <a:gd name="connsiteY12" fmla="*/ 99060 h 3474720"/>
              <a:gd name="connsiteX13" fmla="*/ 4442460 w 4503420"/>
              <a:gd name="connsiteY13" fmla="*/ 670560 h 3474720"/>
              <a:gd name="connsiteX14" fmla="*/ 4503420 w 4503420"/>
              <a:gd name="connsiteY14" fmla="*/ 944880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03420" h="3474720">
                <a:moveTo>
                  <a:pt x="4503420" y="944880"/>
                </a:moveTo>
                <a:lnTo>
                  <a:pt x="3771900" y="1234440"/>
                </a:lnTo>
                <a:lnTo>
                  <a:pt x="2773680" y="2468880"/>
                </a:lnTo>
                <a:lnTo>
                  <a:pt x="2072640" y="3474720"/>
                </a:lnTo>
                <a:lnTo>
                  <a:pt x="1699260" y="3390900"/>
                </a:lnTo>
                <a:lnTo>
                  <a:pt x="1196340" y="3390900"/>
                </a:lnTo>
                <a:lnTo>
                  <a:pt x="960120" y="2613660"/>
                </a:lnTo>
                <a:lnTo>
                  <a:pt x="0" y="2522220"/>
                </a:lnTo>
                <a:lnTo>
                  <a:pt x="45720" y="1242060"/>
                </a:lnTo>
                <a:lnTo>
                  <a:pt x="1181100" y="312420"/>
                </a:lnTo>
                <a:lnTo>
                  <a:pt x="1866900" y="22860"/>
                </a:lnTo>
                <a:lnTo>
                  <a:pt x="3322320" y="0"/>
                </a:lnTo>
                <a:lnTo>
                  <a:pt x="3992880" y="99060"/>
                </a:lnTo>
                <a:lnTo>
                  <a:pt x="4442460" y="670560"/>
                </a:lnTo>
                <a:lnTo>
                  <a:pt x="4503420" y="944880"/>
                </a:lnTo>
                <a:close/>
              </a:path>
            </a:pathLst>
          </a:custGeom>
          <a:solidFill>
            <a:srgbClr val="92D050">
              <a:alpha val="34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4DE8FB74-566C-206A-841B-695FCECB138F}"/>
              </a:ext>
            </a:extLst>
          </p:cNvPr>
          <p:cNvCxnSpPr/>
          <p:nvPr/>
        </p:nvCxnSpPr>
        <p:spPr>
          <a:xfrm>
            <a:off x="5457825" y="775017"/>
            <a:ext cx="1051560" cy="680085"/>
          </a:xfrm>
          <a:prstGeom prst="line">
            <a:avLst/>
          </a:prstGeom>
          <a:ln w="793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6C846C-07AE-BC78-1D2E-5D3F182D6742}"/>
              </a:ext>
            </a:extLst>
          </p:cNvPr>
          <p:cNvCxnSpPr>
            <a:cxnSpLocks/>
          </p:cNvCxnSpPr>
          <p:nvPr/>
        </p:nvCxnSpPr>
        <p:spPr>
          <a:xfrm flipV="1">
            <a:off x="5263515" y="2163762"/>
            <a:ext cx="1836186" cy="297180"/>
          </a:xfrm>
          <a:prstGeom prst="line">
            <a:avLst/>
          </a:prstGeom>
          <a:ln w="635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5E13B83-3F74-77B0-B861-510A3679C713}"/>
              </a:ext>
            </a:extLst>
          </p:cNvPr>
          <p:cNvCxnSpPr>
            <a:cxnSpLocks/>
          </p:cNvCxnSpPr>
          <p:nvPr/>
        </p:nvCxnSpPr>
        <p:spPr>
          <a:xfrm flipV="1">
            <a:off x="7103745" y="1878012"/>
            <a:ext cx="2040255" cy="297180"/>
          </a:xfrm>
          <a:prstGeom prst="line">
            <a:avLst/>
          </a:prstGeom>
          <a:ln w="6350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989C43DD-47DB-EAAE-FA22-A18AAED25A63}"/>
              </a:ext>
            </a:extLst>
          </p:cNvPr>
          <p:cNvSpPr/>
          <p:nvPr/>
        </p:nvSpPr>
        <p:spPr>
          <a:xfrm rot="21439870">
            <a:off x="4087088" y="2488182"/>
            <a:ext cx="1191400" cy="917070"/>
          </a:xfrm>
          <a:custGeom>
            <a:avLst/>
            <a:gdLst>
              <a:gd name="connsiteX0" fmla="*/ 1524000 w 1524000"/>
              <a:gd name="connsiteY0" fmla="*/ 0 h 1127821"/>
              <a:gd name="connsiteX1" fmla="*/ 1424940 w 1524000"/>
              <a:gd name="connsiteY1" fmla="*/ 30480 h 1127821"/>
              <a:gd name="connsiteX2" fmla="*/ 1386840 w 1524000"/>
              <a:gd name="connsiteY2" fmla="*/ 53340 h 1127821"/>
              <a:gd name="connsiteX3" fmla="*/ 1310640 w 1524000"/>
              <a:gd name="connsiteY3" fmla="*/ 68580 h 1127821"/>
              <a:gd name="connsiteX4" fmla="*/ 1249680 w 1524000"/>
              <a:gd name="connsiteY4" fmla="*/ 91440 h 1127821"/>
              <a:gd name="connsiteX5" fmla="*/ 1188720 w 1524000"/>
              <a:gd name="connsiteY5" fmla="*/ 99060 h 1127821"/>
              <a:gd name="connsiteX6" fmla="*/ 1150620 w 1524000"/>
              <a:gd name="connsiteY6" fmla="*/ 106680 h 1127821"/>
              <a:gd name="connsiteX7" fmla="*/ 1104900 w 1524000"/>
              <a:gd name="connsiteY7" fmla="*/ 114300 h 1127821"/>
              <a:gd name="connsiteX8" fmla="*/ 1074420 w 1524000"/>
              <a:gd name="connsiteY8" fmla="*/ 129540 h 1127821"/>
              <a:gd name="connsiteX9" fmla="*/ 1028700 w 1524000"/>
              <a:gd name="connsiteY9" fmla="*/ 137160 h 1127821"/>
              <a:gd name="connsiteX10" fmla="*/ 960120 w 1524000"/>
              <a:gd name="connsiteY10" fmla="*/ 190500 h 1127821"/>
              <a:gd name="connsiteX11" fmla="*/ 922020 w 1524000"/>
              <a:gd name="connsiteY11" fmla="*/ 213360 h 1127821"/>
              <a:gd name="connsiteX12" fmla="*/ 876300 w 1524000"/>
              <a:gd name="connsiteY12" fmla="*/ 243840 h 1127821"/>
              <a:gd name="connsiteX13" fmla="*/ 822960 w 1524000"/>
              <a:gd name="connsiteY13" fmla="*/ 281940 h 1127821"/>
              <a:gd name="connsiteX14" fmla="*/ 792480 w 1524000"/>
              <a:gd name="connsiteY14" fmla="*/ 297180 h 1127821"/>
              <a:gd name="connsiteX15" fmla="*/ 769620 w 1524000"/>
              <a:gd name="connsiteY15" fmla="*/ 320040 h 1127821"/>
              <a:gd name="connsiteX16" fmla="*/ 723900 w 1524000"/>
              <a:gd name="connsiteY16" fmla="*/ 358140 h 1127821"/>
              <a:gd name="connsiteX17" fmla="*/ 708660 w 1524000"/>
              <a:gd name="connsiteY17" fmla="*/ 381000 h 1127821"/>
              <a:gd name="connsiteX18" fmla="*/ 579120 w 1524000"/>
              <a:gd name="connsiteY18" fmla="*/ 495300 h 1127821"/>
              <a:gd name="connsiteX19" fmla="*/ 533400 w 1524000"/>
              <a:gd name="connsiteY19" fmla="*/ 533400 h 1127821"/>
              <a:gd name="connsiteX20" fmla="*/ 495300 w 1524000"/>
              <a:gd name="connsiteY20" fmla="*/ 556260 h 1127821"/>
              <a:gd name="connsiteX21" fmla="*/ 472440 w 1524000"/>
              <a:gd name="connsiteY21" fmla="*/ 579120 h 1127821"/>
              <a:gd name="connsiteX22" fmla="*/ 426720 w 1524000"/>
              <a:gd name="connsiteY22" fmla="*/ 609600 h 1127821"/>
              <a:gd name="connsiteX23" fmla="*/ 358140 w 1524000"/>
              <a:gd name="connsiteY23" fmla="*/ 693420 h 1127821"/>
              <a:gd name="connsiteX24" fmla="*/ 335280 w 1524000"/>
              <a:gd name="connsiteY24" fmla="*/ 723900 h 1127821"/>
              <a:gd name="connsiteX25" fmla="*/ 243840 w 1524000"/>
              <a:gd name="connsiteY25" fmla="*/ 822960 h 1127821"/>
              <a:gd name="connsiteX26" fmla="*/ 213360 w 1524000"/>
              <a:gd name="connsiteY26" fmla="*/ 868680 h 1127821"/>
              <a:gd name="connsiteX27" fmla="*/ 137160 w 1524000"/>
              <a:gd name="connsiteY27" fmla="*/ 929640 h 1127821"/>
              <a:gd name="connsiteX28" fmla="*/ 129540 w 1524000"/>
              <a:gd name="connsiteY28" fmla="*/ 952500 h 1127821"/>
              <a:gd name="connsiteX29" fmla="*/ 83820 w 1524000"/>
              <a:gd name="connsiteY29" fmla="*/ 1013460 h 1127821"/>
              <a:gd name="connsiteX30" fmla="*/ 60960 w 1524000"/>
              <a:gd name="connsiteY30" fmla="*/ 1043940 h 1127821"/>
              <a:gd name="connsiteX31" fmla="*/ 38100 w 1524000"/>
              <a:gd name="connsiteY31" fmla="*/ 1074420 h 1127821"/>
              <a:gd name="connsiteX32" fmla="*/ 15240 w 1524000"/>
              <a:gd name="connsiteY32" fmla="*/ 1104900 h 1127821"/>
              <a:gd name="connsiteX33" fmla="*/ 0 w 1524000"/>
              <a:gd name="connsiteY33" fmla="*/ 1127760 h 112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24000" h="1127821">
                <a:moveTo>
                  <a:pt x="1524000" y="0"/>
                </a:moveTo>
                <a:cubicBezTo>
                  <a:pt x="1434142" y="53915"/>
                  <a:pt x="1547881" y="-7348"/>
                  <a:pt x="1424940" y="30480"/>
                </a:cubicBezTo>
                <a:cubicBezTo>
                  <a:pt x="1410784" y="34836"/>
                  <a:pt x="1400891" y="48656"/>
                  <a:pt x="1386840" y="53340"/>
                </a:cubicBezTo>
                <a:cubicBezTo>
                  <a:pt x="1362266" y="61531"/>
                  <a:pt x="1334690" y="58960"/>
                  <a:pt x="1310640" y="68580"/>
                </a:cubicBezTo>
                <a:cubicBezTo>
                  <a:pt x="1307462" y="69851"/>
                  <a:pt x="1260630" y="89449"/>
                  <a:pt x="1249680" y="91440"/>
                </a:cubicBezTo>
                <a:cubicBezTo>
                  <a:pt x="1229532" y="95103"/>
                  <a:pt x="1208960" y="95946"/>
                  <a:pt x="1188720" y="99060"/>
                </a:cubicBezTo>
                <a:cubicBezTo>
                  <a:pt x="1175919" y="101029"/>
                  <a:pt x="1163363" y="104363"/>
                  <a:pt x="1150620" y="106680"/>
                </a:cubicBezTo>
                <a:cubicBezTo>
                  <a:pt x="1135419" y="109444"/>
                  <a:pt x="1120140" y="111760"/>
                  <a:pt x="1104900" y="114300"/>
                </a:cubicBezTo>
                <a:cubicBezTo>
                  <a:pt x="1094740" y="119380"/>
                  <a:pt x="1085300" y="126276"/>
                  <a:pt x="1074420" y="129540"/>
                </a:cubicBezTo>
                <a:cubicBezTo>
                  <a:pt x="1059621" y="133980"/>
                  <a:pt x="1042962" y="131218"/>
                  <a:pt x="1028700" y="137160"/>
                </a:cubicBezTo>
                <a:cubicBezTo>
                  <a:pt x="969377" y="161878"/>
                  <a:pt x="998659" y="161596"/>
                  <a:pt x="960120" y="190500"/>
                </a:cubicBezTo>
                <a:cubicBezTo>
                  <a:pt x="948272" y="199386"/>
                  <a:pt x="934515" y="205409"/>
                  <a:pt x="922020" y="213360"/>
                </a:cubicBezTo>
                <a:cubicBezTo>
                  <a:pt x="906567" y="223194"/>
                  <a:pt x="891359" y="233414"/>
                  <a:pt x="876300" y="243840"/>
                </a:cubicBezTo>
                <a:cubicBezTo>
                  <a:pt x="858335" y="256277"/>
                  <a:pt x="842503" y="272168"/>
                  <a:pt x="822960" y="281940"/>
                </a:cubicBezTo>
                <a:cubicBezTo>
                  <a:pt x="812800" y="287020"/>
                  <a:pt x="801723" y="290578"/>
                  <a:pt x="792480" y="297180"/>
                </a:cubicBezTo>
                <a:cubicBezTo>
                  <a:pt x="783711" y="303444"/>
                  <a:pt x="777674" y="312881"/>
                  <a:pt x="769620" y="320040"/>
                </a:cubicBezTo>
                <a:cubicBezTo>
                  <a:pt x="754793" y="333220"/>
                  <a:pt x="737928" y="344112"/>
                  <a:pt x="723900" y="358140"/>
                </a:cubicBezTo>
                <a:cubicBezTo>
                  <a:pt x="717424" y="364616"/>
                  <a:pt x="714691" y="374108"/>
                  <a:pt x="708660" y="381000"/>
                </a:cubicBezTo>
                <a:cubicBezTo>
                  <a:pt x="673038" y="421711"/>
                  <a:pt x="616908" y="463810"/>
                  <a:pt x="579120" y="495300"/>
                </a:cubicBezTo>
                <a:cubicBezTo>
                  <a:pt x="563880" y="508000"/>
                  <a:pt x="550411" y="523193"/>
                  <a:pt x="533400" y="533400"/>
                </a:cubicBezTo>
                <a:cubicBezTo>
                  <a:pt x="520700" y="541020"/>
                  <a:pt x="507148" y="547374"/>
                  <a:pt x="495300" y="556260"/>
                </a:cubicBezTo>
                <a:cubicBezTo>
                  <a:pt x="486679" y="562726"/>
                  <a:pt x="480946" y="572504"/>
                  <a:pt x="472440" y="579120"/>
                </a:cubicBezTo>
                <a:cubicBezTo>
                  <a:pt x="457982" y="590365"/>
                  <a:pt x="439672" y="596648"/>
                  <a:pt x="426720" y="609600"/>
                </a:cubicBezTo>
                <a:cubicBezTo>
                  <a:pt x="385899" y="650421"/>
                  <a:pt x="410326" y="623839"/>
                  <a:pt x="358140" y="693420"/>
                </a:cubicBezTo>
                <a:cubicBezTo>
                  <a:pt x="350520" y="703580"/>
                  <a:pt x="344260" y="714920"/>
                  <a:pt x="335280" y="723900"/>
                </a:cubicBezTo>
                <a:cubicBezTo>
                  <a:pt x="295390" y="763790"/>
                  <a:pt x="276358" y="779602"/>
                  <a:pt x="243840" y="822960"/>
                </a:cubicBezTo>
                <a:cubicBezTo>
                  <a:pt x="232850" y="837613"/>
                  <a:pt x="225681" y="855127"/>
                  <a:pt x="213360" y="868680"/>
                </a:cubicBezTo>
                <a:cubicBezTo>
                  <a:pt x="200151" y="883210"/>
                  <a:pt x="156451" y="915172"/>
                  <a:pt x="137160" y="929640"/>
                </a:cubicBezTo>
                <a:cubicBezTo>
                  <a:pt x="134620" y="937260"/>
                  <a:pt x="133852" y="945724"/>
                  <a:pt x="129540" y="952500"/>
                </a:cubicBezTo>
                <a:cubicBezTo>
                  <a:pt x="115903" y="973929"/>
                  <a:pt x="99060" y="993140"/>
                  <a:pt x="83820" y="1013460"/>
                </a:cubicBezTo>
                <a:lnTo>
                  <a:pt x="60960" y="1043940"/>
                </a:lnTo>
                <a:lnTo>
                  <a:pt x="38100" y="1074420"/>
                </a:lnTo>
                <a:lnTo>
                  <a:pt x="15240" y="1104900"/>
                </a:lnTo>
                <a:cubicBezTo>
                  <a:pt x="6817" y="1130170"/>
                  <a:pt x="15652" y="1127760"/>
                  <a:pt x="0" y="1127760"/>
                </a:cubicBezTo>
              </a:path>
            </a:pathLst>
          </a:custGeom>
          <a:noFill/>
          <a:ln w="63500" cmpd="dbl">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4" name="Straight Connector 33">
            <a:extLst>
              <a:ext uri="{FF2B5EF4-FFF2-40B4-BE49-F238E27FC236}">
                <a16:creationId xmlns:a16="http://schemas.microsoft.com/office/drawing/2014/main" id="{F22AE9AA-0974-55E0-943E-8E55332352F0}"/>
              </a:ext>
            </a:extLst>
          </p:cNvPr>
          <p:cNvCxnSpPr>
            <a:cxnSpLocks/>
          </p:cNvCxnSpPr>
          <p:nvPr/>
        </p:nvCxnSpPr>
        <p:spPr>
          <a:xfrm flipH="1">
            <a:off x="3234690" y="3432492"/>
            <a:ext cx="874395" cy="977265"/>
          </a:xfrm>
          <a:prstGeom prst="line">
            <a:avLst/>
          </a:prstGeom>
          <a:ln w="635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E6F51A6-84D4-E477-71C9-4B432558E7A2}"/>
              </a:ext>
            </a:extLst>
          </p:cNvPr>
          <p:cNvCxnSpPr>
            <a:cxnSpLocks/>
          </p:cNvCxnSpPr>
          <p:nvPr/>
        </p:nvCxnSpPr>
        <p:spPr>
          <a:xfrm flipH="1" flipV="1">
            <a:off x="3440430" y="775017"/>
            <a:ext cx="914400" cy="3634740"/>
          </a:xfrm>
          <a:prstGeom prst="line">
            <a:avLst/>
          </a:prstGeom>
          <a:ln w="793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034793AD-A38A-8D39-10A3-103C871D3326}"/>
              </a:ext>
            </a:extLst>
          </p:cNvPr>
          <p:cNvCxnSpPr>
            <a:cxnSpLocks/>
          </p:cNvCxnSpPr>
          <p:nvPr/>
        </p:nvCxnSpPr>
        <p:spPr>
          <a:xfrm>
            <a:off x="6509385" y="1455102"/>
            <a:ext cx="2463165" cy="2954655"/>
          </a:xfrm>
          <a:prstGeom prst="line">
            <a:avLst/>
          </a:prstGeom>
          <a:ln w="793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B66EEBE2-0CC3-8900-0C68-87A3F11B6F85}"/>
              </a:ext>
            </a:extLst>
          </p:cNvPr>
          <p:cNvSpPr/>
          <p:nvPr/>
        </p:nvSpPr>
        <p:spPr>
          <a:xfrm>
            <a:off x="2497455" y="1615122"/>
            <a:ext cx="1217295" cy="1137285"/>
          </a:xfrm>
          <a:custGeom>
            <a:avLst/>
            <a:gdLst>
              <a:gd name="connsiteX0" fmla="*/ 1371600 w 1623060"/>
              <a:gd name="connsiteY0" fmla="*/ 60960 h 1516380"/>
              <a:gd name="connsiteX1" fmla="*/ 731520 w 1623060"/>
              <a:gd name="connsiteY1" fmla="*/ 304800 h 1516380"/>
              <a:gd name="connsiteX2" fmla="*/ 243840 w 1623060"/>
              <a:gd name="connsiteY2" fmla="*/ 830580 h 1516380"/>
              <a:gd name="connsiteX3" fmla="*/ 0 w 1623060"/>
              <a:gd name="connsiteY3" fmla="*/ 1135380 h 1516380"/>
              <a:gd name="connsiteX4" fmla="*/ 708660 w 1623060"/>
              <a:gd name="connsiteY4" fmla="*/ 1516380 h 1516380"/>
              <a:gd name="connsiteX5" fmla="*/ 1333500 w 1623060"/>
              <a:gd name="connsiteY5" fmla="*/ 876300 h 1516380"/>
              <a:gd name="connsiteX6" fmla="*/ 1623060 w 1623060"/>
              <a:gd name="connsiteY6" fmla="*/ 647700 h 1516380"/>
              <a:gd name="connsiteX7" fmla="*/ 1478280 w 1623060"/>
              <a:gd name="connsiteY7" fmla="*/ 0 h 1516380"/>
              <a:gd name="connsiteX8" fmla="*/ 1371600 w 1623060"/>
              <a:gd name="connsiteY8" fmla="*/ 60960 h 15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3060" h="1516380">
                <a:moveTo>
                  <a:pt x="1371600" y="60960"/>
                </a:moveTo>
                <a:lnTo>
                  <a:pt x="731520" y="304800"/>
                </a:lnTo>
                <a:lnTo>
                  <a:pt x="243840" y="830580"/>
                </a:lnTo>
                <a:lnTo>
                  <a:pt x="0" y="1135380"/>
                </a:lnTo>
                <a:lnTo>
                  <a:pt x="708660" y="1516380"/>
                </a:lnTo>
                <a:lnTo>
                  <a:pt x="1333500" y="876300"/>
                </a:lnTo>
                <a:lnTo>
                  <a:pt x="1623060" y="647700"/>
                </a:lnTo>
                <a:lnTo>
                  <a:pt x="1478280" y="0"/>
                </a:lnTo>
                <a:lnTo>
                  <a:pt x="1371600" y="60960"/>
                </a:lnTo>
                <a:close/>
              </a:path>
            </a:pathLst>
          </a:custGeom>
          <a:solidFill>
            <a:schemeClr val="accent1">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Freeform: Shape 38">
            <a:extLst>
              <a:ext uri="{FF2B5EF4-FFF2-40B4-BE49-F238E27FC236}">
                <a16:creationId xmlns:a16="http://schemas.microsoft.com/office/drawing/2014/main" id="{D18BF891-893A-FE84-3D8E-392837F4D939}"/>
              </a:ext>
            </a:extLst>
          </p:cNvPr>
          <p:cNvSpPr/>
          <p:nvPr/>
        </p:nvSpPr>
        <p:spPr>
          <a:xfrm>
            <a:off x="3709035" y="797877"/>
            <a:ext cx="1468755" cy="1188720"/>
          </a:xfrm>
          <a:custGeom>
            <a:avLst/>
            <a:gdLst>
              <a:gd name="connsiteX0" fmla="*/ 396240 w 1958340"/>
              <a:gd name="connsiteY0" fmla="*/ 861060 h 1584960"/>
              <a:gd name="connsiteX1" fmla="*/ 0 w 1958340"/>
              <a:gd name="connsiteY1" fmla="*/ 1036320 h 1584960"/>
              <a:gd name="connsiteX2" fmla="*/ 106680 w 1958340"/>
              <a:gd name="connsiteY2" fmla="*/ 1584960 h 1584960"/>
              <a:gd name="connsiteX3" fmla="*/ 693420 w 1958340"/>
              <a:gd name="connsiteY3" fmla="*/ 1036320 h 1584960"/>
              <a:gd name="connsiteX4" fmla="*/ 1219200 w 1958340"/>
              <a:gd name="connsiteY4" fmla="*/ 731520 h 1584960"/>
              <a:gd name="connsiteX5" fmla="*/ 1775460 w 1958340"/>
              <a:gd name="connsiteY5" fmla="*/ 601980 h 1584960"/>
              <a:gd name="connsiteX6" fmla="*/ 1958340 w 1958340"/>
              <a:gd name="connsiteY6" fmla="*/ 601980 h 1584960"/>
              <a:gd name="connsiteX7" fmla="*/ 1615440 w 1958340"/>
              <a:gd name="connsiteY7" fmla="*/ 0 h 1584960"/>
              <a:gd name="connsiteX8" fmla="*/ 1341120 w 1958340"/>
              <a:gd name="connsiteY8" fmla="*/ 99060 h 1584960"/>
              <a:gd name="connsiteX9" fmla="*/ 792480 w 1958340"/>
              <a:gd name="connsiteY9" fmla="*/ 533400 h 1584960"/>
              <a:gd name="connsiteX10" fmla="*/ 396240 w 1958340"/>
              <a:gd name="connsiteY10" fmla="*/ 861060 h 158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8340" h="1584960">
                <a:moveTo>
                  <a:pt x="396240" y="861060"/>
                </a:moveTo>
                <a:lnTo>
                  <a:pt x="0" y="1036320"/>
                </a:lnTo>
                <a:lnTo>
                  <a:pt x="106680" y="1584960"/>
                </a:lnTo>
                <a:lnTo>
                  <a:pt x="693420" y="1036320"/>
                </a:lnTo>
                <a:lnTo>
                  <a:pt x="1219200" y="731520"/>
                </a:lnTo>
                <a:lnTo>
                  <a:pt x="1775460" y="601980"/>
                </a:lnTo>
                <a:lnTo>
                  <a:pt x="1958340" y="601980"/>
                </a:lnTo>
                <a:lnTo>
                  <a:pt x="1615440" y="0"/>
                </a:lnTo>
                <a:lnTo>
                  <a:pt x="1341120" y="99060"/>
                </a:lnTo>
                <a:lnTo>
                  <a:pt x="792480" y="533400"/>
                </a:lnTo>
                <a:lnTo>
                  <a:pt x="396240" y="861060"/>
                </a:lnTo>
                <a:close/>
              </a:path>
            </a:pathLst>
          </a:custGeom>
          <a:solidFill>
            <a:schemeClr val="accent1">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reeform: Shape 39">
            <a:extLst>
              <a:ext uri="{FF2B5EF4-FFF2-40B4-BE49-F238E27FC236}">
                <a16:creationId xmlns:a16="http://schemas.microsoft.com/office/drawing/2014/main" id="{38609F5C-176D-FF9B-21DE-428D470D6822}"/>
              </a:ext>
            </a:extLst>
          </p:cNvPr>
          <p:cNvSpPr/>
          <p:nvPr/>
        </p:nvSpPr>
        <p:spPr>
          <a:xfrm>
            <a:off x="1440180" y="3603942"/>
            <a:ext cx="880110" cy="628650"/>
          </a:xfrm>
          <a:custGeom>
            <a:avLst/>
            <a:gdLst>
              <a:gd name="connsiteX0" fmla="*/ 327660 w 1173480"/>
              <a:gd name="connsiteY0" fmla="*/ 0 h 838200"/>
              <a:gd name="connsiteX1" fmla="*/ 0 w 1173480"/>
              <a:gd name="connsiteY1" fmla="*/ 487680 h 838200"/>
              <a:gd name="connsiteX2" fmla="*/ 822960 w 1173480"/>
              <a:gd name="connsiteY2" fmla="*/ 838200 h 838200"/>
              <a:gd name="connsiteX3" fmla="*/ 1173480 w 1173480"/>
              <a:gd name="connsiteY3" fmla="*/ 434340 h 838200"/>
              <a:gd name="connsiteX4" fmla="*/ 327660 w 1173480"/>
              <a:gd name="connsiteY4" fmla="*/ 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480" h="838200">
                <a:moveTo>
                  <a:pt x="327660" y="0"/>
                </a:moveTo>
                <a:lnTo>
                  <a:pt x="0" y="487680"/>
                </a:lnTo>
                <a:lnTo>
                  <a:pt x="822960" y="838200"/>
                </a:lnTo>
                <a:lnTo>
                  <a:pt x="1173480" y="434340"/>
                </a:lnTo>
                <a:lnTo>
                  <a:pt x="327660" y="0"/>
                </a:lnTo>
                <a:close/>
              </a:path>
            </a:pathLst>
          </a:custGeom>
          <a:solidFill>
            <a:srgbClr val="92D050">
              <a:alpha val="32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Freeform: Shape 40">
            <a:extLst>
              <a:ext uri="{FF2B5EF4-FFF2-40B4-BE49-F238E27FC236}">
                <a16:creationId xmlns:a16="http://schemas.microsoft.com/office/drawing/2014/main" id="{D58ED486-205A-98BC-71E7-B52D35850C37}"/>
              </a:ext>
            </a:extLst>
          </p:cNvPr>
          <p:cNvSpPr/>
          <p:nvPr/>
        </p:nvSpPr>
        <p:spPr>
          <a:xfrm>
            <a:off x="5589270" y="2935287"/>
            <a:ext cx="3246120" cy="1474470"/>
          </a:xfrm>
          <a:custGeom>
            <a:avLst/>
            <a:gdLst>
              <a:gd name="connsiteX0" fmla="*/ 2423160 w 4328160"/>
              <a:gd name="connsiteY0" fmla="*/ 0 h 1965960"/>
              <a:gd name="connsiteX1" fmla="*/ 2423160 w 4328160"/>
              <a:gd name="connsiteY1" fmla="*/ 0 h 1965960"/>
              <a:gd name="connsiteX2" fmla="*/ 2362200 w 4328160"/>
              <a:gd name="connsiteY2" fmla="*/ 30480 h 1965960"/>
              <a:gd name="connsiteX3" fmla="*/ 967740 w 4328160"/>
              <a:gd name="connsiteY3" fmla="*/ 243840 h 1965960"/>
              <a:gd name="connsiteX4" fmla="*/ 396240 w 4328160"/>
              <a:gd name="connsiteY4" fmla="*/ 541020 h 1965960"/>
              <a:gd name="connsiteX5" fmla="*/ 0 w 4328160"/>
              <a:gd name="connsiteY5" fmla="*/ 800100 h 1965960"/>
              <a:gd name="connsiteX6" fmla="*/ 822960 w 4328160"/>
              <a:gd name="connsiteY6" fmla="*/ 1402080 h 1965960"/>
              <a:gd name="connsiteX7" fmla="*/ 1927860 w 4328160"/>
              <a:gd name="connsiteY7" fmla="*/ 1965960 h 1965960"/>
              <a:gd name="connsiteX8" fmla="*/ 4328160 w 4328160"/>
              <a:gd name="connsiteY8" fmla="*/ 1950720 h 1965960"/>
              <a:gd name="connsiteX9" fmla="*/ 3345180 w 4328160"/>
              <a:gd name="connsiteY9" fmla="*/ 769620 h 1965960"/>
              <a:gd name="connsiteX10" fmla="*/ 2735580 w 4328160"/>
              <a:gd name="connsiteY10" fmla="*/ 129540 h 1965960"/>
              <a:gd name="connsiteX11" fmla="*/ 2423160 w 4328160"/>
              <a:gd name="connsiteY11" fmla="*/ 0 h 196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8160" h="1965960">
                <a:moveTo>
                  <a:pt x="2423160" y="0"/>
                </a:moveTo>
                <a:lnTo>
                  <a:pt x="2423160" y="0"/>
                </a:lnTo>
                <a:lnTo>
                  <a:pt x="2362200" y="30480"/>
                </a:lnTo>
                <a:lnTo>
                  <a:pt x="967740" y="243840"/>
                </a:lnTo>
                <a:lnTo>
                  <a:pt x="396240" y="541020"/>
                </a:lnTo>
                <a:lnTo>
                  <a:pt x="0" y="800100"/>
                </a:lnTo>
                <a:lnTo>
                  <a:pt x="822960" y="1402080"/>
                </a:lnTo>
                <a:lnTo>
                  <a:pt x="1927860" y="1965960"/>
                </a:lnTo>
                <a:lnTo>
                  <a:pt x="4328160" y="1950720"/>
                </a:lnTo>
                <a:lnTo>
                  <a:pt x="3345180" y="769620"/>
                </a:lnTo>
                <a:lnTo>
                  <a:pt x="2735580" y="129540"/>
                </a:lnTo>
                <a:lnTo>
                  <a:pt x="2423160" y="0"/>
                </a:lnTo>
                <a:close/>
              </a:path>
            </a:pathLst>
          </a:custGeom>
          <a:solidFill>
            <a:schemeClr val="accent1">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Shape 41">
            <a:extLst>
              <a:ext uri="{FF2B5EF4-FFF2-40B4-BE49-F238E27FC236}">
                <a16:creationId xmlns:a16="http://schemas.microsoft.com/office/drawing/2014/main" id="{0B718EA9-54E7-98E4-E2FE-FC90CEAFE83C}"/>
              </a:ext>
            </a:extLst>
          </p:cNvPr>
          <p:cNvSpPr/>
          <p:nvPr/>
        </p:nvSpPr>
        <p:spPr>
          <a:xfrm>
            <a:off x="7960995" y="2946717"/>
            <a:ext cx="1188720" cy="1417320"/>
          </a:xfrm>
          <a:custGeom>
            <a:avLst/>
            <a:gdLst>
              <a:gd name="connsiteX0" fmla="*/ 0 w 1584960"/>
              <a:gd name="connsiteY0" fmla="*/ 175260 h 1889760"/>
              <a:gd name="connsiteX1" fmla="*/ 0 w 1584960"/>
              <a:gd name="connsiteY1" fmla="*/ 175260 h 1889760"/>
              <a:gd name="connsiteX2" fmla="*/ 624840 w 1584960"/>
              <a:gd name="connsiteY2" fmla="*/ 91440 h 1889760"/>
              <a:gd name="connsiteX3" fmla="*/ 701040 w 1584960"/>
              <a:gd name="connsiteY3" fmla="*/ 114300 h 1889760"/>
              <a:gd name="connsiteX4" fmla="*/ 1043940 w 1584960"/>
              <a:gd name="connsiteY4" fmla="*/ 68580 h 1889760"/>
              <a:gd name="connsiteX5" fmla="*/ 1584960 w 1584960"/>
              <a:gd name="connsiteY5" fmla="*/ 0 h 1889760"/>
              <a:gd name="connsiteX6" fmla="*/ 1562100 w 1584960"/>
              <a:gd name="connsiteY6" fmla="*/ 1889760 h 1889760"/>
              <a:gd name="connsiteX7" fmla="*/ 1409700 w 1584960"/>
              <a:gd name="connsiteY7" fmla="*/ 1882140 h 1889760"/>
              <a:gd name="connsiteX8" fmla="*/ 144780 w 1584960"/>
              <a:gd name="connsiteY8" fmla="*/ 434340 h 1889760"/>
              <a:gd name="connsiteX9" fmla="*/ 0 w 1584960"/>
              <a:gd name="connsiteY9" fmla="*/ 175260 h 18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4960" h="1889760">
                <a:moveTo>
                  <a:pt x="0" y="175260"/>
                </a:moveTo>
                <a:lnTo>
                  <a:pt x="0" y="175260"/>
                </a:lnTo>
                <a:lnTo>
                  <a:pt x="624840" y="91440"/>
                </a:lnTo>
                <a:lnTo>
                  <a:pt x="701040" y="114300"/>
                </a:lnTo>
                <a:lnTo>
                  <a:pt x="1043940" y="68580"/>
                </a:lnTo>
                <a:lnTo>
                  <a:pt x="1584960" y="0"/>
                </a:lnTo>
                <a:lnTo>
                  <a:pt x="1562100" y="1889760"/>
                </a:lnTo>
                <a:lnTo>
                  <a:pt x="1409700" y="1882140"/>
                </a:lnTo>
                <a:lnTo>
                  <a:pt x="144780" y="434340"/>
                </a:lnTo>
                <a:lnTo>
                  <a:pt x="0" y="175260"/>
                </a:lnTo>
                <a:close/>
              </a:path>
            </a:pathLst>
          </a:custGeom>
          <a:solidFill>
            <a:schemeClr val="accent1">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reeform: Shape 45">
            <a:extLst>
              <a:ext uri="{FF2B5EF4-FFF2-40B4-BE49-F238E27FC236}">
                <a16:creationId xmlns:a16="http://schemas.microsoft.com/office/drawing/2014/main" id="{E9618742-EE3D-7D58-9F66-9BFF57981F37}"/>
              </a:ext>
            </a:extLst>
          </p:cNvPr>
          <p:cNvSpPr/>
          <p:nvPr/>
        </p:nvSpPr>
        <p:spPr>
          <a:xfrm>
            <a:off x="3829050" y="1300797"/>
            <a:ext cx="1657350" cy="880110"/>
          </a:xfrm>
          <a:custGeom>
            <a:avLst/>
            <a:gdLst>
              <a:gd name="connsiteX0" fmla="*/ 1844040 w 2209800"/>
              <a:gd name="connsiteY0" fmla="*/ 0 h 1173480"/>
              <a:gd name="connsiteX1" fmla="*/ 1844040 w 2209800"/>
              <a:gd name="connsiteY1" fmla="*/ 0 h 1173480"/>
              <a:gd name="connsiteX2" fmla="*/ 1470660 w 2209800"/>
              <a:gd name="connsiteY2" fmla="*/ 15240 h 1173480"/>
              <a:gd name="connsiteX3" fmla="*/ 1120140 w 2209800"/>
              <a:gd name="connsiteY3" fmla="*/ 137160 h 1173480"/>
              <a:gd name="connsiteX4" fmla="*/ 662940 w 2209800"/>
              <a:gd name="connsiteY4" fmla="*/ 342900 h 1173480"/>
              <a:gd name="connsiteX5" fmla="*/ 335280 w 2209800"/>
              <a:gd name="connsiteY5" fmla="*/ 670560 h 1173480"/>
              <a:gd name="connsiteX6" fmla="*/ 0 w 2209800"/>
              <a:gd name="connsiteY6" fmla="*/ 1005840 h 1173480"/>
              <a:gd name="connsiteX7" fmla="*/ 30480 w 2209800"/>
              <a:gd name="connsiteY7" fmla="*/ 1173480 h 1173480"/>
              <a:gd name="connsiteX8" fmla="*/ 426720 w 2209800"/>
              <a:gd name="connsiteY8" fmla="*/ 1013460 h 1173480"/>
              <a:gd name="connsiteX9" fmla="*/ 960120 w 2209800"/>
              <a:gd name="connsiteY9" fmla="*/ 868680 h 1173480"/>
              <a:gd name="connsiteX10" fmla="*/ 1059180 w 2209800"/>
              <a:gd name="connsiteY10" fmla="*/ 891540 h 1173480"/>
              <a:gd name="connsiteX11" fmla="*/ 1516380 w 2209800"/>
              <a:gd name="connsiteY11" fmla="*/ 868680 h 1173480"/>
              <a:gd name="connsiteX12" fmla="*/ 1638300 w 2209800"/>
              <a:gd name="connsiteY12" fmla="*/ 883920 h 1173480"/>
              <a:gd name="connsiteX13" fmla="*/ 2186940 w 2209800"/>
              <a:gd name="connsiteY13" fmla="*/ 861060 h 1173480"/>
              <a:gd name="connsiteX14" fmla="*/ 2209800 w 2209800"/>
              <a:gd name="connsiteY14" fmla="*/ 792480 h 1173480"/>
              <a:gd name="connsiteX15" fmla="*/ 1844040 w 2209800"/>
              <a:gd name="connsiteY15" fmla="*/ 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9800" h="1173480">
                <a:moveTo>
                  <a:pt x="1844040" y="0"/>
                </a:moveTo>
                <a:lnTo>
                  <a:pt x="1844040" y="0"/>
                </a:lnTo>
                <a:lnTo>
                  <a:pt x="1470660" y="15240"/>
                </a:lnTo>
                <a:lnTo>
                  <a:pt x="1120140" y="137160"/>
                </a:lnTo>
                <a:lnTo>
                  <a:pt x="662940" y="342900"/>
                </a:lnTo>
                <a:lnTo>
                  <a:pt x="335280" y="670560"/>
                </a:lnTo>
                <a:lnTo>
                  <a:pt x="0" y="1005840"/>
                </a:lnTo>
                <a:lnTo>
                  <a:pt x="30480" y="1173480"/>
                </a:lnTo>
                <a:lnTo>
                  <a:pt x="426720" y="1013460"/>
                </a:lnTo>
                <a:lnTo>
                  <a:pt x="960120" y="868680"/>
                </a:lnTo>
                <a:lnTo>
                  <a:pt x="1059180" y="891540"/>
                </a:lnTo>
                <a:lnTo>
                  <a:pt x="1516380" y="868680"/>
                </a:lnTo>
                <a:lnTo>
                  <a:pt x="1638300" y="883920"/>
                </a:lnTo>
                <a:lnTo>
                  <a:pt x="2186940" y="861060"/>
                </a:lnTo>
                <a:lnTo>
                  <a:pt x="2209800" y="792480"/>
                </a:lnTo>
                <a:lnTo>
                  <a:pt x="1844040" y="0"/>
                </a:lnTo>
                <a:close/>
              </a:path>
            </a:pathLst>
          </a:custGeom>
          <a:solidFill>
            <a:schemeClr val="accent1">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Freeform: Shape 46">
            <a:extLst>
              <a:ext uri="{FF2B5EF4-FFF2-40B4-BE49-F238E27FC236}">
                <a16:creationId xmlns:a16="http://schemas.microsoft.com/office/drawing/2014/main" id="{291F4253-53F5-0FA9-FD68-3DEA437CA98D}"/>
              </a:ext>
            </a:extLst>
          </p:cNvPr>
          <p:cNvSpPr/>
          <p:nvPr/>
        </p:nvSpPr>
        <p:spPr>
          <a:xfrm>
            <a:off x="5246370" y="1295082"/>
            <a:ext cx="674370" cy="600075"/>
          </a:xfrm>
          <a:custGeom>
            <a:avLst/>
            <a:gdLst>
              <a:gd name="connsiteX0" fmla="*/ 0 w 899160"/>
              <a:gd name="connsiteY0" fmla="*/ 0 h 800100"/>
              <a:gd name="connsiteX1" fmla="*/ 373380 w 899160"/>
              <a:gd name="connsiteY1" fmla="*/ 792480 h 800100"/>
              <a:gd name="connsiteX2" fmla="*/ 800100 w 899160"/>
              <a:gd name="connsiteY2" fmla="*/ 800100 h 800100"/>
              <a:gd name="connsiteX3" fmla="*/ 899160 w 899160"/>
              <a:gd name="connsiteY3" fmla="*/ 708660 h 800100"/>
              <a:gd name="connsiteX4" fmla="*/ 830580 w 899160"/>
              <a:gd name="connsiteY4" fmla="*/ 7620 h 800100"/>
              <a:gd name="connsiteX5" fmla="*/ 137160 w 899160"/>
              <a:gd name="connsiteY5" fmla="*/ 15240 h 800100"/>
              <a:gd name="connsiteX6" fmla="*/ 0 w 899160"/>
              <a:gd name="connsiteY6"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160" h="800100">
                <a:moveTo>
                  <a:pt x="0" y="0"/>
                </a:moveTo>
                <a:lnTo>
                  <a:pt x="373380" y="792480"/>
                </a:lnTo>
                <a:lnTo>
                  <a:pt x="800100" y="800100"/>
                </a:lnTo>
                <a:lnTo>
                  <a:pt x="899160" y="708660"/>
                </a:lnTo>
                <a:lnTo>
                  <a:pt x="830580" y="7620"/>
                </a:lnTo>
                <a:lnTo>
                  <a:pt x="137160" y="15240"/>
                </a:lnTo>
                <a:lnTo>
                  <a:pt x="0" y="0"/>
                </a:lnTo>
                <a:close/>
              </a:path>
            </a:pathLst>
          </a:custGeom>
          <a:solidFill>
            <a:schemeClr val="accent2">
              <a:alpha val="42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reeform: Shape 47">
            <a:extLst>
              <a:ext uri="{FF2B5EF4-FFF2-40B4-BE49-F238E27FC236}">
                <a16:creationId xmlns:a16="http://schemas.microsoft.com/office/drawing/2014/main" id="{5E2419FC-A1E1-C024-153A-6B6F3C4D61B7}"/>
              </a:ext>
            </a:extLst>
          </p:cNvPr>
          <p:cNvSpPr/>
          <p:nvPr/>
        </p:nvSpPr>
        <p:spPr>
          <a:xfrm>
            <a:off x="6600825" y="786447"/>
            <a:ext cx="2548890" cy="1074420"/>
          </a:xfrm>
          <a:custGeom>
            <a:avLst/>
            <a:gdLst>
              <a:gd name="connsiteX0" fmla="*/ 0 w 3398520"/>
              <a:gd name="connsiteY0" fmla="*/ 281940 h 1432560"/>
              <a:gd name="connsiteX1" fmla="*/ 0 w 3398520"/>
              <a:gd name="connsiteY1" fmla="*/ 281940 h 1432560"/>
              <a:gd name="connsiteX2" fmla="*/ 22860 w 3398520"/>
              <a:gd name="connsiteY2" fmla="*/ 815340 h 1432560"/>
              <a:gd name="connsiteX3" fmla="*/ 434340 w 3398520"/>
              <a:gd name="connsiteY3" fmla="*/ 1432560 h 1432560"/>
              <a:gd name="connsiteX4" fmla="*/ 3398520 w 3398520"/>
              <a:gd name="connsiteY4" fmla="*/ 1371600 h 1432560"/>
              <a:gd name="connsiteX5" fmla="*/ 3383280 w 3398520"/>
              <a:gd name="connsiteY5" fmla="*/ 15240 h 1432560"/>
              <a:gd name="connsiteX6" fmla="*/ 1203960 w 3398520"/>
              <a:gd name="connsiteY6" fmla="*/ 0 h 1432560"/>
              <a:gd name="connsiteX7" fmla="*/ 0 w 3398520"/>
              <a:gd name="connsiteY7" fmla="*/ 281940 h 14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8520" h="1432560">
                <a:moveTo>
                  <a:pt x="0" y="281940"/>
                </a:moveTo>
                <a:lnTo>
                  <a:pt x="0" y="281940"/>
                </a:lnTo>
                <a:lnTo>
                  <a:pt x="22860" y="815340"/>
                </a:lnTo>
                <a:lnTo>
                  <a:pt x="434340" y="1432560"/>
                </a:lnTo>
                <a:lnTo>
                  <a:pt x="3398520" y="1371600"/>
                </a:lnTo>
                <a:lnTo>
                  <a:pt x="3383280" y="15240"/>
                </a:lnTo>
                <a:lnTo>
                  <a:pt x="1203960" y="0"/>
                </a:lnTo>
                <a:lnTo>
                  <a:pt x="0" y="281940"/>
                </a:lnTo>
                <a:close/>
              </a:path>
            </a:pathLst>
          </a:custGeom>
          <a:solidFill>
            <a:srgbClr val="C00000">
              <a:alpha val="4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Freeform: Shape 48">
            <a:extLst>
              <a:ext uri="{FF2B5EF4-FFF2-40B4-BE49-F238E27FC236}">
                <a16:creationId xmlns:a16="http://schemas.microsoft.com/office/drawing/2014/main" id="{7991F9A2-A091-F25D-97E8-78291A7A7724}"/>
              </a:ext>
            </a:extLst>
          </p:cNvPr>
          <p:cNvSpPr/>
          <p:nvPr/>
        </p:nvSpPr>
        <p:spPr>
          <a:xfrm>
            <a:off x="7783830" y="2660967"/>
            <a:ext cx="1348740" cy="405765"/>
          </a:xfrm>
          <a:custGeom>
            <a:avLst/>
            <a:gdLst>
              <a:gd name="connsiteX0" fmla="*/ 0 w 1798320"/>
              <a:gd name="connsiteY0" fmla="*/ 251460 h 541020"/>
              <a:gd name="connsiteX1" fmla="*/ 190500 w 1798320"/>
              <a:gd name="connsiteY1" fmla="*/ 541020 h 541020"/>
              <a:gd name="connsiteX2" fmla="*/ 922020 w 1798320"/>
              <a:gd name="connsiteY2" fmla="*/ 457200 h 541020"/>
              <a:gd name="connsiteX3" fmla="*/ 1021080 w 1798320"/>
              <a:gd name="connsiteY3" fmla="*/ 441960 h 541020"/>
              <a:gd name="connsiteX4" fmla="*/ 1097280 w 1798320"/>
              <a:gd name="connsiteY4" fmla="*/ 434340 h 541020"/>
              <a:gd name="connsiteX5" fmla="*/ 1798320 w 1798320"/>
              <a:gd name="connsiteY5" fmla="*/ 335280 h 541020"/>
              <a:gd name="connsiteX6" fmla="*/ 1775460 w 1798320"/>
              <a:gd name="connsiteY6" fmla="*/ 0 h 541020"/>
              <a:gd name="connsiteX7" fmla="*/ 190500 w 1798320"/>
              <a:gd name="connsiteY7" fmla="*/ 198120 h 541020"/>
              <a:gd name="connsiteX8" fmla="*/ 0 w 1798320"/>
              <a:gd name="connsiteY8" fmla="*/ 251460 h 54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8320" h="541020">
                <a:moveTo>
                  <a:pt x="0" y="251460"/>
                </a:moveTo>
                <a:lnTo>
                  <a:pt x="190500" y="541020"/>
                </a:lnTo>
                <a:lnTo>
                  <a:pt x="922020" y="457200"/>
                </a:lnTo>
                <a:lnTo>
                  <a:pt x="1021080" y="441960"/>
                </a:lnTo>
                <a:lnTo>
                  <a:pt x="1097280" y="434340"/>
                </a:lnTo>
                <a:lnTo>
                  <a:pt x="1798320" y="335280"/>
                </a:lnTo>
                <a:lnTo>
                  <a:pt x="1775460" y="0"/>
                </a:lnTo>
                <a:lnTo>
                  <a:pt x="190500" y="198120"/>
                </a:lnTo>
                <a:lnTo>
                  <a:pt x="0" y="251460"/>
                </a:lnTo>
                <a:close/>
              </a:path>
            </a:pathLst>
          </a:custGeom>
          <a:solidFill>
            <a:srgbClr val="C00000">
              <a:alpha val="4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Shape 51">
            <a:extLst>
              <a:ext uri="{FF2B5EF4-FFF2-40B4-BE49-F238E27FC236}">
                <a16:creationId xmlns:a16="http://schemas.microsoft.com/office/drawing/2014/main" id="{4F557891-056C-DF29-B77F-BE45249CF939}"/>
              </a:ext>
            </a:extLst>
          </p:cNvPr>
          <p:cNvSpPr/>
          <p:nvPr/>
        </p:nvSpPr>
        <p:spPr>
          <a:xfrm>
            <a:off x="5926455" y="1277937"/>
            <a:ext cx="708660" cy="600075"/>
          </a:xfrm>
          <a:custGeom>
            <a:avLst/>
            <a:gdLst>
              <a:gd name="connsiteX0" fmla="*/ 0 w 944880"/>
              <a:gd name="connsiteY0" fmla="*/ 30480 h 800100"/>
              <a:gd name="connsiteX1" fmla="*/ 15240 w 944880"/>
              <a:gd name="connsiteY1" fmla="*/ 426720 h 800100"/>
              <a:gd name="connsiteX2" fmla="*/ 121920 w 944880"/>
              <a:gd name="connsiteY2" fmla="*/ 784860 h 800100"/>
              <a:gd name="connsiteX3" fmla="*/ 944880 w 944880"/>
              <a:gd name="connsiteY3" fmla="*/ 800100 h 800100"/>
              <a:gd name="connsiteX4" fmla="*/ 944880 w 944880"/>
              <a:gd name="connsiteY4" fmla="*/ 586740 h 800100"/>
              <a:gd name="connsiteX5" fmla="*/ 289560 w 944880"/>
              <a:gd name="connsiteY5" fmla="*/ 0 h 800100"/>
              <a:gd name="connsiteX6" fmla="*/ 0 w 944880"/>
              <a:gd name="connsiteY6" fmla="*/ 3048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880" h="800100">
                <a:moveTo>
                  <a:pt x="0" y="30480"/>
                </a:moveTo>
                <a:lnTo>
                  <a:pt x="15240" y="426720"/>
                </a:lnTo>
                <a:lnTo>
                  <a:pt x="121920" y="784860"/>
                </a:lnTo>
                <a:lnTo>
                  <a:pt x="944880" y="800100"/>
                </a:lnTo>
                <a:lnTo>
                  <a:pt x="944880" y="586740"/>
                </a:lnTo>
                <a:lnTo>
                  <a:pt x="289560" y="0"/>
                </a:lnTo>
                <a:lnTo>
                  <a:pt x="0" y="30480"/>
                </a:lnTo>
                <a:close/>
              </a:path>
            </a:pathLst>
          </a:custGeom>
          <a:solidFill>
            <a:schemeClr val="accent2">
              <a:alpha val="42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Freeform: Shape 52">
            <a:extLst>
              <a:ext uri="{FF2B5EF4-FFF2-40B4-BE49-F238E27FC236}">
                <a16:creationId xmlns:a16="http://schemas.microsoft.com/office/drawing/2014/main" id="{DCF61572-C5D1-5F38-ECB0-0345439639B3}"/>
              </a:ext>
            </a:extLst>
          </p:cNvPr>
          <p:cNvSpPr/>
          <p:nvPr/>
        </p:nvSpPr>
        <p:spPr>
          <a:xfrm>
            <a:off x="6362700" y="2216150"/>
            <a:ext cx="766763" cy="295275"/>
          </a:xfrm>
          <a:custGeom>
            <a:avLst/>
            <a:gdLst>
              <a:gd name="connsiteX0" fmla="*/ 0 w 1022350"/>
              <a:gd name="connsiteY0" fmla="*/ 120650 h 393700"/>
              <a:gd name="connsiteX1" fmla="*/ 63500 w 1022350"/>
              <a:gd name="connsiteY1" fmla="*/ 393700 h 393700"/>
              <a:gd name="connsiteX2" fmla="*/ 1022350 w 1022350"/>
              <a:gd name="connsiteY2" fmla="*/ 260350 h 393700"/>
              <a:gd name="connsiteX3" fmla="*/ 895350 w 1022350"/>
              <a:gd name="connsiteY3" fmla="*/ 0 h 393700"/>
              <a:gd name="connsiteX4" fmla="*/ 0 w 1022350"/>
              <a:gd name="connsiteY4" fmla="*/ 12065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350" h="393700">
                <a:moveTo>
                  <a:pt x="0" y="120650"/>
                </a:moveTo>
                <a:lnTo>
                  <a:pt x="63500" y="393700"/>
                </a:lnTo>
                <a:lnTo>
                  <a:pt x="1022350" y="260350"/>
                </a:lnTo>
                <a:lnTo>
                  <a:pt x="895350" y="0"/>
                </a:lnTo>
                <a:lnTo>
                  <a:pt x="0" y="120650"/>
                </a:lnTo>
                <a:close/>
              </a:path>
            </a:pathLst>
          </a:custGeom>
          <a:solidFill>
            <a:schemeClr val="accent6">
              <a:alpha val="42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Freeform: Shape 53">
            <a:extLst>
              <a:ext uri="{FF2B5EF4-FFF2-40B4-BE49-F238E27FC236}">
                <a16:creationId xmlns:a16="http://schemas.microsoft.com/office/drawing/2014/main" id="{863967CD-A9B7-D792-FAAB-A4599EFA251C}"/>
              </a:ext>
            </a:extLst>
          </p:cNvPr>
          <p:cNvSpPr/>
          <p:nvPr/>
        </p:nvSpPr>
        <p:spPr>
          <a:xfrm>
            <a:off x="6117899" y="2329021"/>
            <a:ext cx="1238250" cy="719138"/>
          </a:xfrm>
          <a:custGeom>
            <a:avLst/>
            <a:gdLst>
              <a:gd name="connsiteX0" fmla="*/ 247650 w 1651000"/>
              <a:gd name="connsiteY0" fmla="*/ 0 h 958850"/>
              <a:gd name="connsiteX1" fmla="*/ 0 w 1651000"/>
              <a:gd name="connsiteY1" fmla="*/ 38100 h 958850"/>
              <a:gd name="connsiteX2" fmla="*/ 120650 w 1651000"/>
              <a:gd name="connsiteY2" fmla="*/ 958850 h 958850"/>
              <a:gd name="connsiteX3" fmla="*/ 1651000 w 1651000"/>
              <a:gd name="connsiteY3" fmla="*/ 679450 h 958850"/>
              <a:gd name="connsiteX4" fmla="*/ 1327150 w 1651000"/>
              <a:gd name="connsiteY4" fmla="*/ 127000 h 958850"/>
              <a:gd name="connsiteX5" fmla="*/ 330200 w 1651000"/>
              <a:gd name="connsiteY5" fmla="*/ 285750 h 958850"/>
              <a:gd name="connsiteX6" fmla="*/ 247650 w 1651000"/>
              <a:gd name="connsiteY6" fmla="*/ 0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000" h="958850">
                <a:moveTo>
                  <a:pt x="247650" y="0"/>
                </a:moveTo>
                <a:lnTo>
                  <a:pt x="0" y="38100"/>
                </a:lnTo>
                <a:lnTo>
                  <a:pt x="120650" y="958850"/>
                </a:lnTo>
                <a:lnTo>
                  <a:pt x="1651000" y="679450"/>
                </a:lnTo>
                <a:lnTo>
                  <a:pt x="1327150" y="127000"/>
                </a:lnTo>
                <a:lnTo>
                  <a:pt x="330200" y="285750"/>
                </a:lnTo>
                <a:lnTo>
                  <a:pt x="247650" y="0"/>
                </a:lnTo>
                <a:close/>
              </a:path>
            </a:pathLst>
          </a:custGeom>
          <a:solidFill>
            <a:srgbClr val="C00000">
              <a:alpha val="4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Freeform: Shape 54">
            <a:extLst>
              <a:ext uri="{FF2B5EF4-FFF2-40B4-BE49-F238E27FC236}">
                <a16:creationId xmlns:a16="http://schemas.microsoft.com/office/drawing/2014/main" id="{272DCD66-5510-B74C-9A98-7360F8D74CBF}"/>
              </a:ext>
            </a:extLst>
          </p:cNvPr>
          <p:cNvSpPr/>
          <p:nvPr/>
        </p:nvSpPr>
        <p:spPr>
          <a:xfrm>
            <a:off x="7105650" y="3713480"/>
            <a:ext cx="666750" cy="283845"/>
          </a:xfrm>
          <a:custGeom>
            <a:avLst/>
            <a:gdLst>
              <a:gd name="connsiteX0" fmla="*/ 25400 w 889000"/>
              <a:gd name="connsiteY0" fmla="*/ 0 h 457200"/>
              <a:gd name="connsiteX1" fmla="*/ 0 w 889000"/>
              <a:gd name="connsiteY1" fmla="*/ 412750 h 457200"/>
              <a:gd name="connsiteX2" fmla="*/ 673100 w 889000"/>
              <a:gd name="connsiteY2" fmla="*/ 457200 h 457200"/>
              <a:gd name="connsiteX3" fmla="*/ 889000 w 889000"/>
              <a:gd name="connsiteY3" fmla="*/ 381000 h 457200"/>
              <a:gd name="connsiteX4" fmla="*/ 819150 w 889000"/>
              <a:gd name="connsiteY4" fmla="*/ 38100 h 457200"/>
              <a:gd name="connsiteX5" fmla="*/ 25400 w 889000"/>
              <a:gd name="connsiteY5"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00" h="457200">
                <a:moveTo>
                  <a:pt x="25400" y="0"/>
                </a:moveTo>
                <a:lnTo>
                  <a:pt x="0" y="412750"/>
                </a:lnTo>
                <a:lnTo>
                  <a:pt x="673100" y="457200"/>
                </a:lnTo>
                <a:lnTo>
                  <a:pt x="889000" y="381000"/>
                </a:lnTo>
                <a:lnTo>
                  <a:pt x="819150" y="38100"/>
                </a:lnTo>
                <a:lnTo>
                  <a:pt x="25400" y="0"/>
                </a:lnTo>
                <a:close/>
              </a:path>
            </a:pathLst>
          </a:custGeom>
          <a:solidFill>
            <a:srgbClr val="92D050">
              <a:alpha val="3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TextBox 55">
            <a:extLst>
              <a:ext uri="{FF2B5EF4-FFF2-40B4-BE49-F238E27FC236}">
                <a16:creationId xmlns:a16="http://schemas.microsoft.com/office/drawing/2014/main" id="{9842CBF5-0351-E7F2-330E-E6B1D7BD36F2}"/>
              </a:ext>
            </a:extLst>
          </p:cNvPr>
          <p:cNvSpPr txBox="1"/>
          <p:nvPr/>
        </p:nvSpPr>
        <p:spPr>
          <a:xfrm>
            <a:off x="909878" y="1368037"/>
            <a:ext cx="1817210" cy="507831"/>
          </a:xfrm>
          <a:prstGeom prst="rect">
            <a:avLst/>
          </a:prstGeom>
          <a:noFill/>
        </p:spPr>
        <p:txBody>
          <a:bodyPr wrap="square" rtlCol="0">
            <a:spAutoFit/>
          </a:bodyPr>
          <a:lstStyle/>
          <a:p>
            <a:r>
              <a:rPr lang="en-US" sz="1350" b="1" dirty="0"/>
              <a:t>CAL POLY UNIVERSITY</a:t>
            </a:r>
          </a:p>
        </p:txBody>
      </p:sp>
      <p:sp>
        <p:nvSpPr>
          <p:cNvPr id="62" name="TextBox 61">
            <a:extLst>
              <a:ext uri="{FF2B5EF4-FFF2-40B4-BE49-F238E27FC236}">
                <a16:creationId xmlns:a16="http://schemas.microsoft.com/office/drawing/2014/main" id="{CF715A9F-3F19-883B-23FD-842D5788CD4F}"/>
              </a:ext>
            </a:extLst>
          </p:cNvPr>
          <p:cNvSpPr txBox="1"/>
          <p:nvPr/>
        </p:nvSpPr>
        <p:spPr>
          <a:xfrm>
            <a:off x="1492568" y="3768226"/>
            <a:ext cx="950595" cy="323165"/>
          </a:xfrm>
          <a:prstGeom prst="rect">
            <a:avLst/>
          </a:prstGeom>
          <a:noFill/>
        </p:spPr>
        <p:txBody>
          <a:bodyPr wrap="square" rtlCol="0">
            <a:spAutoFit/>
          </a:bodyPr>
          <a:lstStyle/>
          <a:p>
            <a:r>
              <a:rPr lang="en-US" sz="750" b="1" dirty="0"/>
              <a:t>CAL POLY OFF- CAMPUS APTS</a:t>
            </a:r>
          </a:p>
        </p:txBody>
      </p:sp>
      <p:sp>
        <p:nvSpPr>
          <p:cNvPr id="63" name="TextBox 62">
            <a:extLst>
              <a:ext uri="{FF2B5EF4-FFF2-40B4-BE49-F238E27FC236}">
                <a16:creationId xmlns:a16="http://schemas.microsoft.com/office/drawing/2014/main" id="{AC4017A2-D80D-C15D-F3D6-E52EA18B866E}"/>
              </a:ext>
            </a:extLst>
          </p:cNvPr>
          <p:cNvSpPr txBox="1"/>
          <p:nvPr/>
        </p:nvSpPr>
        <p:spPr>
          <a:xfrm>
            <a:off x="2714666" y="2100897"/>
            <a:ext cx="1189155" cy="253916"/>
          </a:xfrm>
          <a:prstGeom prst="rect">
            <a:avLst/>
          </a:prstGeom>
          <a:noFill/>
        </p:spPr>
        <p:txBody>
          <a:bodyPr wrap="square" rtlCol="0">
            <a:spAutoFit/>
          </a:bodyPr>
          <a:lstStyle/>
          <a:p>
            <a:r>
              <a:rPr lang="en-US" sz="1050" b="1" dirty="0"/>
              <a:t>COMMUNITY</a:t>
            </a:r>
          </a:p>
        </p:txBody>
      </p:sp>
      <p:sp>
        <p:nvSpPr>
          <p:cNvPr id="64" name="TextBox 63">
            <a:extLst>
              <a:ext uri="{FF2B5EF4-FFF2-40B4-BE49-F238E27FC236}">
                <a16:creationId xmlns:a16="http://schemas.microsoft.com/office/drawing/2014/main" id="{D60F04B5-0788-01DC-3D6F-3B1178D9C6EF}"/>
              </a:ext>
            </a:extLst>
          </p:cNvPr>
          <p:cNvSpPr txBox="1"/>
          <p:nvPr/>
        </p:nvSpPr>
        <p:spPr>
          <a:xfrm>
            <a:off x="4200090" y="1093777"/>
            <a:ext cx="1189155" cy="253916"/>
          </a:xfrm>
          <a:prstGeom prst="rect">
            <a:avLst/>
          </a:prstGeom>
          <a:noFill/>
        </p:spPr>
        <p:txBody>
          <a:bodyPr wrap="square" rtlCol="0">
            <a:spAutoFit/>
          </a:bodyPr>
          <a:lstStyle/>
          <a:p>
            <a:r>
              <a:rPr lang="en-US" sz="1050" b="1" dirty="0"/>
              <a:t>COMMUNITY</a:t>
            </a:r>
          </a:p>
        </p:txBody>
      </p:sp>
      <p:sp>
        <p:nvSpPr>
          <p:cNvPr id="65" name="TextBox 64">
            <a:extLst>
              <a:ext uri="{FF2B5EF4-FFF2-40B4-BE49-F238E27FC236}">
                <a16:creationId xmlns:a16="http://schemas.microsoft.com/office/drawing/2014/main" id="{702C6973-A21C-A5D8-9F6F-40BFEE2EBA23}"/>
              </a:ext>
            </a:extLst>
          </p:cNvPr>
          <p:cNvSpPr txBox="1"/>
          <p:nvPr/>
        </p:nvSpPr>
        <p:spPr>
          <a:xfrm>
            <a:off x="4348898" y="1574000"/>
            <a:ext cx="1189155" cy="253916"/>
          </a:xfrm>
          <a:prstGeom prst="rect">
            <a:avLst/>
          </a:prstGeom>
          <a:noFill/>
        </p:spPr>
        <p:txBody>
          <a:bodyPr wrap="square" rtlCol="0">
            <a:spAutoFit/>
          </a:bodyPr>
          <a:lstStyle/>
          <a:p>
            <a:r>
              <a:rPr lang="en-US" sz="1050" b="1" dirty="0"/>
              <a:t>COMMUNITY</a:t>
            </a:r>
          </a:p>
        </p:txBody>
      </p:sp>
      <p:sp>
        <p:nvSpPr>
          <p:cNvPr id="66" name="TextBox 65">
            <a:extLst>
              <a:ext uri="{FF2B5EF4-FFF2-40B4-BE49-F238E27FC236}">
                <a16:creationId xmlns:a16="http://schemas.microsoft.com/office/drawing/2014/main" id="{1150EA5D-7092-336E-652C-85C4C73F34FC}"/>
              </a:ext>
            </a:extLst>
          </p:cNvPr>
          <p:cNvSpPr txBox="1"/>
          <p:nvPr/>
        </p:nvSpPr>
        <p:spPr>
          <a:xfrm>
            <a:off x="6646328" y="3317075"/>
            <a:ext cx="1189155" cy="253916"/>
          </a:xfrm>
          <a:prstGeom prst="rect">
            <a:avLst/>
          </a:prstGeom>
          <a:noFill/>
        </p:spPr>
        <p:txBody>
          <a:bodyPr wrap="square" rtlCol="0">
            <a:spAutoFit/>
          </a:bodyPr>
          <a:lstStyle/>
          <a:p>
            <a:r>
              <a:rPr lang="en-US" sz="1050" b="1" dirty="0"/>
              <a:t>COMMUNITY</a:t>
            </a:r>
          </a:p>
        </p:txBody>
      </p:sp>
      <p:sp>
        <p:nvSpPr>
          <p:cNvPr id="67" name="TextBox 66">
            <a:extLst>
              <a:ext uri="{FF2B5EF4-FFF2-40B4-BE49-F238E27FC236}">
                <a16:creationId xmlns:a16="http://schemas.microsoft.com/office/drawing/2014/main" id="{B3270822-0FD0-DA60-F4C9-C23AF8ADB33F}"/>
              </a:ext>
            </a:extLst>
          </p:cNvPr>
          <p:cNvSpPr txBox="1"/>
          <p:nvPr/>
        </p:nvSpPr>
        <p:spPr>
          <a:xfrm>
            <a:off x="8229165" y="3145625"/>
            <a:ext cx="1189155" cy="253916"/>
          </a:xfrm>
          <a:prstGeom prst="rect">
            <a:avLst/>
          </a:prstGeom>
          <a:noFill/>
        </p:spPr>
        <p:txBody>
          <a:bodyPr wrap="square" rtlCol="0">
            <a:spAutoFit/>
          </a:bodyPr>
          <a:lstStyle/>
          <a:p>
            <a:r>
              <a:rPr lang="en-US" sz="1050" b="1" dirty="0"/>
              <a:t>COMMUNITY</a:t>
            </a:r>
          </a:p>
        </p:txBody>
      </p:sp>
      <p:sp>
        <p:nvSpPr>
          <p:cNvPr id="68" name="TextBox 67">
            <a:extLst>
              <a:ext uri="{FF2B5EF4-FFF2-40B4-BE49-F238E27FC236}">
                <a16:creationId xmlns:a16="http://schemas.microsoft.com/office/drawing/2014/main" id="{96EEB250-A7FA-47A9-9070-4B767B600F08}"/>
              </a:ext>
            </a:extLst>
          </p:cNvPr>
          <p:cNvSpPr txBox="1"/>
          <p:nvPr/>
        </p:nvSpPr>
        <p:spPr>
          <a:xfrm rot="21150869">
            <a:off x="7314558" y="1923491"/>
            <a:ext cx="1006349" cy="276999"/>
          </a:xfrm>
          <a:prstGeom prst="rect">
            <a:avLst/>
          </a:prstGeom>
          <a:solidFill>
            <a:schemeClr val="bg1">
              <a:alpha val="55000"/>
            </a:schemeClr>
          </a:solidFill>
          <a:ln>
            <a:solidFill>
              <a:schemeClr val="tx1"/>
            </a:solidFill>
          </a:ln>
        </p:spPr>
        <p:txBody>
          <a:bodyPr wrap="square" rtlCol="0">
            <a:spAutoFit/>
          </a:bodyPr>
          <a:lstStyle/>
          <a:p>
            <a:r>
              <a:rPr lang="en-US" sz="600" b="1" dirty="0"/>
              <a:t>UNION PACIFIC RAILROAD</a:t>
            </a:r>
          </a:p>
        </p:txBody>
      </p:sp>
      <p:sp>
        <p:nvSpPr>
          <p:cNvPr id="69" name="TextBox 68">
            <a:extLst>
              <a:ext uri="{FF2B5EF4-FFF2-40B4-BE49-F238E27FC236}">
                <a16:creationId xmlns:a16="http://schemas.microsoft.com/office/drawing/2014/main" id="{0026B394-91E6-CEB1-2E2B-80CC673A6558}"/>
              </a:ext>
            </a:extLst>
          </p:cNvPr>
          <p:cNvSpPr txBox="1"/>
          <p:nvPr/>
        </p:nvSpPr>
        <p:spPr>
          <a:xfrm rot="4575671">
            <a:off x="3356996" y="1080547"/>
            <a:ext cx="395468" cy="276999"/>
          </a:xfrm>
          <a:prstGeom prst="rect">
            <a:avLst/>
          </a:prstGeom>
          <a:solidFill>
            <a:schemeClr val="bg1">
              <a:alpha val="55000"/>
            </a:schemeClr>
          </a:solidFill>
          <a:ln>
            <a:solidFill>
              <a:schemeClr val="tx1"/>
            </a:solidFill>
          </a:ln>
        </p:spPr>
        <p:txBody>
          <a:bodyPr wrap="square" rtlCol="0">
            <a:spAutoFit/>
          </a:bodyPr>
          <a:lstStyle/>
          <a:p>
            <a:r>
              <a:rPr lang="en-US" sz="600" b="1" dirty="0"/>
              <a:t>57 FWY </a:t>
            </a:r>
          </a:p>
        </p:txBody>
      </p:sp>
      <p:sp>
        <p:nvSpPr>
          <p:cNvPr id="70" name="TextBox 69">
            <a:extLst>
              <a:ext uri="{FF2B5EF4-FFF2-40B4-BE49-F238E27FC236}">
                <a16:creationId xmlns:a16="http://schemas.microsoft.com/office/drawing/2014/main" id="{6E9C574B-DC23-E956-4609-43C9F9C9B191}"/>
              </a:ext>
            </a:extLst>
          </p:cNvPr>
          <p:cNvSpPr txBox="1"/>
          <p:nvPr/>
        </p:nvSpPr>
        <p:spPr>
          <a:xfrm rot="1988760">
            <a:off x="5624067" y="869282"/>
            <a:ext cx="393055" cy="276999"/>
          </a:xfrm>
          <a:prstGeom prst="rect">
            <a:avLst/>
          </a:prstGeom>
          <a:solidFill>
            <a:schemeClr val="bg1">
              <a:alpha val="55000"/>
            </a:schemeClr>
          </a:solidFill>
          <a:ln>
            <a:solidFill>
              <a:schemeClr val="tx1"/>
            </a:solidFill>
          </a:ln>
        </p:spPr>
        <p:txBody>
          <a:bodyPr wrap="square" rtlCol="0">
            <a:spAutoFit/>
          </a:bodyPr>
          <a:lstStyle/>
          <a:p>
            <a:r>
              <a:rPr lang="en-US" sz="600" b="1" dirty="0"/>
              <a:t>71 FWY </a:t>
            </a:r>
          </a:p>
        </p:txBody>
      </p:sp>
      <p:sp>
        <p:nvSpPr>
          <p:cNvPr id="71" name="TextBox 70">
            <a:extLst>
              <a:ext uri="{FF2B5EF4-FFF2-40B4-BE49-F238E27FC236}">
                <a16:creationId xmlns:a16="http://schemas.microsoft.com/office/drawing/2014/main" id="{639F7C22-BFB6-FEB2-BEC3-3121CA9EDACF}"/>
              </a:ext>
            </a:extLst>
          </p:cNvPr>
          <p:cNvSpPr txBox="1"/>
          <p:nvPr/>
        </p:nvSpPr>
        <p:spPr>
          <a:xfrm rot="18637787">
            <a:off x="3168019" y="3779767"/>
            <a:ext cx="1006349" cy="276999"/>
          </a:xfrm>
          <a:prstGeom prst="rect">
            <a:avLst/>
          </a:prstGeom>
          <a:solidFill>
            <a:schemeClr val="bg1">
              <a:alpha val="55000"/>
            </a:schemeClr>
          </a:solidFill>
          <a:ln>
            <a:solidFill>
              <a:schemeClr val="tx1"/>
            </a:solidFill>
          </a:ln>
        </p:spPr>
        <p:txBody>
          <a:bodyPr wrap="square" rtlCol="0">
            <a:spAutoFit/>
          </a:bodyPr>
          <a:lstStyle/>
          <a:p>
            <a:r>
              <a:rPr lang="en-US" sz="600" b="1" dirty="0"/>
              <a:t>UNION PACIFIC RAILROAD</a:t>
            </a:r>
          </a:p>
        </p:txBody>
      </p:sp>
      <p:sp>
        <p:nvSpPr>
          <p:cNvPr id="72" name="TextBox 71">
            <a:extLst>
              <a:ext uri="{FF2B5EF4-FFF2-40B4-BE49-F238E27FC236}">
                <a16:creationId xmlns:a16="http://schemas.microsoft.com/office/drawing/2014/main" id="{7EFCF725-63E1-4665-DDE1-EE22570CA160}"/>
              </a:ext>
            </a:extLst>
          </p:cNvPr>
          <p:cNvSpPr txBox="1"/>
          <p:nvPr/>
        </p:nvSpPr>
        <p:spPr>
          <a:xfrm rot="2874825">
            <a:off x="8268836" y="3644224"/>
            <a:ext cx="393055" cy="276999"/>
          </a:xfrm>
          <a:prstGeom prst="rect">
            <a:avLst/>
          </a:prstGeom>
          <a:solidFill>
            <a:schemeClr val="bg1">
              <a:alpha val="55000"/>
            </a:schemeClr>
          </a:solidFill>
          <a:ln>
            <a:solidFill>
              <a:schemeClr val="tx1"/>
            </a:solidFill>
          </a:ln>
        </p:spPr>
        <p:txBody>
          <a:bodyPr wrap="square" rtlCol="0">
            <a:spAutoFit/>
          </a:bodyPr>
          <a:lstStyle/>
          <a:p>
            <a:r>
              <a:rPr lang="en-US" sz="600" b="1" dirty="0"/>
              <a:t>71 FWY </a:t>
            </a:r>
          </a:p>
        </p:txBody>
      </p:sp>
      <p:sp>
        <p:nvSpPr>
          <p:cNvPr id="73" name="TextBox 72">
            <a:extLst>
              <a:ext uri="{FF2B5EF4-FFF2-40B4-BE49-F238E27FC236}">
                <a16:creationId xmlns:a16="http://schemas.microsoft.com/office/drawing/2014/main" id="{4FD74A5A-6EC9-DA12-8854-6DF940838F2A}"/>
              </a:ext>
            </a:extLst>
          </p:cNvPr>
          <p:cNvSpPr txBox="1"/>
          <p:nvPr/>
        </p:nvSpPr>
        <p:spPr>
          <a:xfrm rot="4575671">
            <a:off x="4047103" y="3865015"/>
            <a:ext cx="395468" cy="276999"/>
          </a:xfrm>
          <a:prstGeom prst="rect">
            <a:avLst/>
          </a:prstGeom>
          <a:solidFill>
            <a:schemeClr val="bg1">
              <a:alpha val="55000"/>
            </a:schemeClr>
          </a:solidFill>
          <a:ln>
            <a:solidFill>
              <a:schemeClr val="tx1"/>
            </a:solidFill>
          </a:ln>
        </p:spPr>
        <p:txBody>
          <a:bodyPr wrap="square" rtlCol="0">
            <a:spAutoFit/>
          </a:bodyPr>
          <a:lstStyle/>
          <a:p>
            <a:r>
              <a:rPr lang="en-US" sz="600" b="1" dirty="0"/>
              <a:t>57 FWY </a:t>
            </a:r>
          </a:p>
        </p:txBody>
      </p:sp>
      <p:sp>
        <p:nvSpPr>
          <p:cNvPr id="74" name="Oval 73">
            <a:extLst>
              <a:ext uri="{FF2B5EF4-FFF2-40B4-BE49-F238E27FC236}">
                <a16:creationId xmlns:a16="http://schemas.microsoft.com/office/drawing/2014/main" id="{990DB961-15C8-3903-5AB5-539EDDDB1709}"/>
              </a:ext>
            </a:extLst>
          </p:cNvPr>
          <p:cNvSpPr/>
          <p:nvPr/>
        </p:nvSpPr>
        <p:spPr>
          <a:xfrm rot="21237616">
            <a:off x="5929239" y="1992822"/>
            <a:ext cx="220463" cy="618105"/>
          </a:xfrm>
          <a:prstGeom prst="ellipse">
            <a:avLst/>
          </a:prstGeom>
          <a:solidFill>
            <a:srgbClr val="FFFF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TextBox 74">
            <a:extLst>
              <a:ext uri="{FF2B5EF4-FFF2-40B4-BE49-F238E27FC236}">
                <a16:creationId xmlns:a16="http://schemas.microsoft.com/office/drawing/2014/main" id="{67467AED-A4E7-EAA0-9B12-EFC6655CDA8E}"/>
              </a:ext>
            </a:extLst>
          </p:cNvPr>
          <p:cNvSpPr txBox="1"/>
          <p:nvPr/>
        </p:nvSpPr>
        <p:spPr>
          <a:xfrm>
            <a:off x="4741875" y="2880213"/>
            <a:ext cx="768442" cy="276999"/>
          </a:xfrm>
          <a:prstGeom prst="rect">
            <a:avLst/>
          </a:prstGeom>
          <a:solidFill>
            <a:srgbClr val="FFFF00">
              <a:alpha val="55000"/>
            </a:srgbClr>
          </a:solidFill>
          <a:ln>
            <a:solidFill>
              <a:schemeClr val="bg1"/>
            </a:solidFill>
          </a:ln>
        </p:spPr>
        <p:txBody>
          <a:bodyPr wrap="square" rtlCol="0">
            <a:spAutoFit/>
          </a:bodyPr>
          <a:lstStyle/>
          <a:p>
            <a:r>
              <a:rPr lang="en-US" sz="600" b="1" dirty="0"/>
              <a:t>PROJECT LOCATION</a:t>
            </a:r>
          </a:p>
        </p:txBody>
      </p:sp>
      <p:cxnSp>
        <p:nvCxnSpPr>
          <p:cNvPr id="77" name="Straight Arrow Connector 76">
            <a:extLst>
              <a:ext uri="{FF2B5EF4-FFF2-40B4-BE49-F238E27FC236}">
                <a16:creationId xmlns:a16="http://schemas.microsoft.com/office/drawing/2014/main" id="{4B7D23BC-1FF8-846C-BF1C-A4A3F7716344}"/>
              </a:ext>
            </a:extLst>
          </p:cNvPr>
          <p:cNvCxnSpPr>
            <a:cxnSpLocks/>
            <a:stCxn id="75" idx="3"/>
            <a:endCxn id="74" idx="3"/>
          </p:cNvCxnSpPr>
          <p:nvPr/>
        </p:nvCxnSpPr>
        <p:spPr>
          <a:xfrm flipV="1">
            <a:off x="5510317" y="2527396"/>
            <a:ext cx="474634" cy="49131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5FF3F78C-32F4-A265-A74A-5DA6964914DC}"/>
              </a:ext>
            </a:extLst>
          </p:cNvPr>
          <p:cNvSpPr txBox="1"/>
          <p:nvPr/>
        </p:nvSpPr>
        <p:spPr>
          <a:xfrm>
            <a:off x="5313634" y="3954891"/>
            <a:ext cx="768442" cy="369332"/>
          </a:xfrm>
          <a:prstGeom prst="rect">
            <a:avLst/>
          </a:prstGeom>
          <a:solidFill>
            <a:schemeClr val="bg1">
              <a:alpha val="55000"/>
            </a:schemeClr>
          </a:solidFill>
          <a:ln>
            <a:solidFill>
              <a:srgbClr val="FFFF00"/>
            </a:solidFill>
          </a:ln>
        </p:spPr>
        <p:txBody>
          <a:bodyPr wrap="square" rtlCol="0">
            <a:spAutoFit/>
          </a:bodyPr>
          <a:lstStyle/>
          <a:p>
            <a:r>
              <a:rPr lang="en-US" sz="600" b="1" dirty="0"/>
              <a:t>ELEMENTARY SCHOOL AND PARK</a:t>
            </a:r>
          </a:p>
        </p:txBody>
      </p:sp>
      <p:cxnSp>
        <p:nvCxnSpPr>
          <p:cNvPr id="81" name="Straight Arrow Connector 80">
            <a:extLst>
              <a:ext uri="{FF2B5EF4-FFF2-40B4-BE49-F238E27FC236}">
                <a16:creationId xmlns:a16="http://schemas.microsoft.com/office/drawing/2014/main" id="{F099402F-41C8-CBEE-1F7B-1A1F6B9C8548}"/>
              </a:ext>
            </a:extLst>
          </p:cNvPr>
          <p:cNvCxnSpPr>
            <a:cxnSpLocks/>
            <a:stCxn id="80" idx="3"/>
          </p:cNvCxnSpPr>
          <p:nvPr/>
        </p:nvCxnSpPr>
        <p:spPr>
          <a:xfrm flipV="1">
            <a:off x="6082076" y="3855403"/>
            <a:ext cx="1226244" cy="284154"/>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CC3C0DC4-AC52-21CF-7BB2-1EE89CF7E808}"/>
              </a:ext>
            </a:extLst>
          </p:cNvPr>
          <p:cNvSpPr txBox="1"/>
          <p:nvPr/>
        </p:nvSpPr>
        <p:spPr>
          <a:xfrm rot="21121652">
            <a:off x="6429066" y="2182144"/>
            <a:ext cx="654681" cy="276999"/>
          </a:xfrm>
          <a:prstGeom prst="rect">
            <a:avLst/>
          </a:prstGeom>
          <a:noFill/>
          <a:ln>
            <a:noFill/>
          </a:ln>
        </p:spPr>
        <p:txBody>
          <a:bodyPr wrap="square" rtlCol="0">
            <a:spAutoFit/>
          </a:bodyPr>
          <a:lstStyle/>
          <a:p>
            <a:r>
              <a:rPr lang="en-US" sz="600" b="1" dirty="0">
                <a:solidFill>
                  <a:schemeClr val="bg1"/>
                </a:solidFill>
              </a:rPr>
              <a:t>SOCCER FIELDS</a:t>
            </a:r>
          </a:p>
        </p:txBody>
      </p:sp>
      <p:sp>
        <p:nvSpPr>
          <p:cNvPr id="85" name="TextBox 84">
            <a:extLst>
              <a:ext uri="{FF2B5EF4-FFF2-40B4-BE49-F238E27FC236}">
                <a16:creationId xmlns:a16="http://schemas.microsoft.com/office/drawing/2014/main" id="{0BCEF3EA-E996-C6AD-EFC7-9D6C548A8509}"/>
              </a:ext>
            </a:extLst>
          </p:cNvPr>
          <p:cNvSpPr txBox="1"/>
          <p:nvPr/>
        </p:nvSpPr>
        <p:spPr>
          <a:xfrm>
            <a:off x="7293075" y="1138879"/>
            <a:ext cx="980607" cy="738664"/>
          </a:xfrm>
          <a:prstGeom prst="rect">
            <a:avLst/>
          </a:prstGeom>
          <a:noFill/>
        </p:spPr>
        <p:txBody>
          <a:bodyPr wrap="square" rtlCol="0">
            <a:spAutoFit/>
          </a:bodyPr>
          <a:lstStyle/>
          <a:p>
            <a:r>
              <a:rPr lang="en-US" sz="1050" b="1" dirty="0"/>
              <a:t>COMMERCIAL BUSINESSES </a:t>
            </a:r>
          </a:p>
        </p:txBody>
      </p:sp>
      <p:sp>
        <p:nvSpPr>
          <p:cNvPr id="86" name="TextBox 85">
            <a:extLst>
              <a:ext uri="{FF2B5EF4-FFF2-40B4-BE49-F238E27FC236}">
                <a16:creationId xmlns:a16="http://schemas.microsoft.com/office/drawing/2014/main" id="{A6C12466-1CBA-B3A6-0A90-827226874695}"/>
              </a:ext>
            </a:extLst>
          </p:cNvPr>
          <p:cNvSpPr txBox="1"/>
          <p:nvPr/>
        </p:nvSpPr>
        <p:spPr>
          <a:xfrm rot="21149840">
            <a:off x="8062272" y="2792162"/>
            <a:ext cx="980607" cy="276999"/>
          </a:xfrm>
          <a:prstGeom prst="rect">
            <a:avLst/>
          </a:prstGeom>
          <a:noFill/>
        </p:spPr>
        <p:txBody>
          <a:bodyPr wrap="square" rtlCol="0">
            <a:spAutoFit/>
          </a:bodyPr>
          <a:lstStyle/>
          <a:p>
            <a:r>
              <a:rPr lang="en-US" sz="600" b="1" dirty="0"/>
              <a:t>COMMERCIAL BUSINESSES </a:t>
            </a:r>
          </a:p>
        </p:txBody>
      </p:sp>
      <p:sp>
        <p:nvSpPr>
          <p:cNvPr id="2" name="Rectangle 1">
            <a:extLst>
              <a:ext uri="{FF2B5EF4-FFF2-40B4-BE49-F238E27FC236}">
                <a16:creationId xmlns:a16="http://schemas.microsoft.com/office/drawing/2014/main" id="{5ED68BF8-B470-202E-AB58-FCC0E898C758}"/>
              </a:ext>
            </a:extLst>
          </p:cNvPr>
          <p:cNvSpPr/>
          <p:nvPr/>
        </p:nvSpPr>
        <p:spPr>
          <a:xfrm>
            <a:off x="-11898" y="775017"/>
            <a:ext cx="9161613" cy="3634740"/>
          </a:xfrm>
          <a:prstGeom prst="rect">
            <a:avLst/>
          </a:prstGeom>
          <a:solidFill>
            <a:schemeClr val="bg1">
              <a:lumMod val="50000"/>
              <a:alpha val="6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 name="Straight Connector 3">
            <a:extLst>
              <a:ext uri="{FF2B5EF4-FFF2-40B4-BE49-F238E27FC236}">
                <a16:creationId xmlns:a16="http://schemas.microsoft.com/office/drawing/2014/main" id="{60562648-B199-F5B8-730E-FBFA02BAF69C}"/>
              </a:ext>
            </a:extLst>
          </p:cNvPr>
          <p:cNvCxnSpPr>
            <a:cxnSpLocks/>
          </p:cNvCxnSpPr>
          <p:nvPr/>
        </p:nvCxnSpPr>
        <p:spPr>
          <a:xfrm flipV="1">
            <a:off x="2394585" y="2752407"/>
            <a:ext cx="690395" cy="1102995"/>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8286B44-2296-7EC0-A723-F5F8899A4E0B}"/>
              </a:ext>
            </a:extLst>
          </p:cNvPr>
          <p:cNvCxnSpPr>
            <a:cxnSpLocks/>
          </p:cNvCxnSpPr>
          <p:nvPr/>
        </p:nvCxnSpPr>
        <p:spPr>
          <a:xfrm flipV="1">
            <a:off x="3069532" y="1589207"/>
            <a:ext cx="1189740" cy="118872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B01522A-8472-7B16-98FB-44BF5629BDAF}"/>
              </a:ext>
            </a:extLst>
          </p:cNvPr>
          <p:cNvCxnSpPr>
            <a:cxnSpLocks/>
          </p:cNvCxnSpPr>
          <p:nvPr/>
        </p:nvCxnSpPr>
        <p:spPr>
          <a:xfrm flipV="1">
            <a:off x="4247748" y="1374568"/>
            <a:ext cx="387117" cy="214640"/>
          </a:xfrm>
          <a:prstGeom prst="line">
            <a:avLst/>
          </a:prstGeom>
          <a:ln w="381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855EB81-AB15-BAFF-5E25-4775110147F0}"/>
              </a:ext>
            </a:extLst>
          </p:cNvPr>
          <p:cNvCxnSpPr>
            <a:cxnSpLocks/>
          </p:cNvCxnSpPr>
          <p:nvPr/>
        </p:nvCxnSpPr>
        <p:spPr>
          <a:xfrm flipV="1">
            <a:off x="4603324" y="1289368"/>
            <a:ext cx="311576" cy="95054"/>
          </a:xfrm>
          <a:prstGeom prst="line">
            <a:avLst/>
          </a:prstGeom>
          <a:ln w="381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4E441434-40E9-8BAD-57BA-5692DBA1BA10}"/>
              </a:ext>
            </a:extLst>
          </p:cNvPr>
          <p:cNvCxnSpPr>
            <a:cxnSpLocks/>
          </p:cNvCxnSpPr>
          <p:nvPr/>
        </p:nvCxnSpPr>
        <p:spPr>
          <a:xfrm flipV="1">
            <a:off x="4908377" y="1277937"/>
            <a:ext cx="955602" cy="11431"/>
          </a:xfrm>
          <a:prstGeom prst="line">
            <a:avLst/>
          </a:prstGeom>
          <a:ln w="38100"/>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FE7C0C0A-12C4-FDCA-117B-9569F006191C}"/>
              </a:ext>
            </a:extLst>
          </p:cNvPr>
          <p:cNvSpPr txBox="1"/>
          <p:nvPr/>
        </p:nvSpPr>
        <p:spPr>
          <a:xfrm>
            <a:off x="61548" y="1712969"/>
            <a:ext cx="2681647" cy="1338828"/>
          </a:xfrm>
          <a:prstGeom prst="rect">
            <a:avLst/>
          </a:prstGeom>
          <a:solidFill>
            <a:schemeClr val="tx1"/>
          </a:solidFill>
        </p:spPr>
        <p:txBody>
          <a:bodyPr wrap="square" rtlCol="0">
            <a:spAutoFit/>
          </a:bodyPr>
          <a:lstStyle/>
          <a:p>
            <a:r>
              <a:rPr lang="en-US" sz="1350" dirty="0">
                <a:solidFill>
                  <a:schemeClr val="bg1"/>
                </a:solidFill>
              </a:rPr>
              <a:t>In October 2021, the City of Pomona completed the construction of the Valley Boulevard (Class 4) protected bike lane.  The limits of the bike lane are from Temple Ave to Humane Way. </a:t>
            </a:r>
          </a:p>
        </p:txBody>
      </p:sp>
    </p:spTree>
    <p:extLst>
      <p:ext uri="{BB962C8B-B14F-4D97-AF65-F5344CB8AC3E}">
        <p14:creationId xmlns:p14="http://schemas.microsoft.com/office/powerpoint/2010/main" val="3027433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DFF61B-977C-20E9-EB6C-38C8BADA5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8" y="775017"/>
            <a:ext cx="9152088" cy="3634740"/>
          </a:xfrm>
          <a:prstGeom prst="rect">
            <a:avLst/>
          </a:prstGeom>
        </p:spPr>
      </p:pic>
      <p:sp>
        <p:nvSpPr>
          <p:cNvPr id="6" name="Freeform: Shape 5">
            <a:extLst>
              <a:ext uri="{FF2B5EF4-FFF2-40B4-BE49-F238E27FC236}">
                <a16:creationId xmlns:a16="http://schemas.microsoft.com/office/drawing/2014/main" id="{D2E02659-4F20-2195-9D26-A85B87995D90}"/>
              </a:ext>
            </a:extLst>
          </p:cNvPr>
          <p:cNvSpPr/>
          <p:nvPr/>
        </p:nvSpPr>
        <p:spPr>
          <a:xfrm>
            <a:off x="62865" y="889317"/>
            <a:ext cx="3377565" cy="2606040"/>
          </a:xfrm>
          <a:custGeom>
            <a:avLst/>
            <a:gdLst>
              <a:gd name="connsiteX0" fmla="*/ 4503420 w 4503420"/>
              <a:gd name="connsiteY0" fmla="*/ 944880 h 3474720"/>
              <a:gd name="connsiteX1" fmla="*/ 3771900 w 4503420"/>
              <a:gd name="connsiteY1" fmla="*/ 1234440 h 3474720"/>
              <a:gd name="connsiteX2" fmla="*/ 2773680 w 4503420"/>
              <a:gd name="connsiteY2" fmla="*/ 2468880 h 3474720"/>
              <a:gd name="connsiteX3" fmla="*/ 2072640 w 4503420"/>
              <a:gd name="connsiteY3" fmla="*/ 3474720 h 3474720"/>
              <a:gd name="connsiteX4" fmla="*/ 1699260 w 4503420"/>
              <a:gd name="connsiteY4" fmla="*/ 3390900 h 3474720"/>
              <a:gd name="connsiteX5" fmla="*/ 1196340 w 4503420"/>
              <a:gd name="connsiteY5" fmla="*/ 3390900 h 3474720"/>
              <a:gd name="connsiteX6" fmla="*/ 960120 w 4503420"/>
              <a:gd name="connsiteY6" fmla="*/ 2613660 h 3474720"/>
              <a:gd name="connsiteX7" fmla="*/ 0 w 4503420"/>
              <a:gd name="connsiteY7" fmla="*/ 2522220 h 3474720"/>
              <a:gd name="connsiteX8" fmla="*/ 45720 w 4503420"/>
              <a:gd name="connsiteY8" fmla="*/ 1242060 h 3474720"/>
              <a:gd name="connsiteX9" fmla="*/ 1181100 w 4503420"/>
              <a:gd name="connsiteY9" fmla="*/ 312420 h 3474720"/>
              <a:gd name="connsiteX10" fmla="*/ 1866900 w 4503420"/>
              <a:gd name="connsiteY10" fmla="*/ 22860 h 3474720"/>
              <a:gd name="connsiteX11" fmla="*/ 3322320 w 4503420"/>
              <a:gd name="connsiteY11" fmla="*/ 0 h 3474720"/>
              <a:gd name="connsiteX12" fmla="*/ 3992880 w 4503420"/>
              <a:gd name="connsiteY12" fmla="*/ 99060 h 3474720"/>
              <a:gd name="connsiteX13" fmla="*/ 4442460 w 4503420"/>
              <a:gd name="connsiteY13" fmla="*/ 670560 h 3474720"/>
              <a:gd name="connsiteX14" fmla="*/ 4503420 w 4503420"/>
              <a:gd name="connsiteY14" fmla="*/ 944880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03420" h="3474720">
                <a:moveTo>
                  <a:pt x="4503420" y="944880"/>
                </a:moveTo>
                <a:lnTo>
                  <a:pt x="3771900" y="1234440"/>
                </a:lnTo>
                <a:lnTo>
                  <a:pt x="2773680" y="2468880"/>
                </a:lnTo>
                <a:lnTo>
                  <a:pt x="2072640" y="3474720"/>
                </a:lnTo>
                <a:lnTo>
                  <a:pt x="1699260" y="3390900"/>
                </a:lnTo>
                <a:lnTo>
                  <a:pt x="1196340" y="3390900"/>
                </a:lnTo>
                <a:lnTo>
                  <a:pt x="960120" y="2613660"/>
                </a:lnTo>
                <a:lnTo>
                  <a:pt x="0" y="2522220"/>
                </a:lnTo>
                <a:lnTo>
                  <a:pt x="45720" y="1242060"/>
                </a:lnTo>
                <a:lnTo>
                  <a:pt x="1181100" y="312420"/>
                </a:lnTo>
                <a:lnTo>
                  <a:pt x="1866900" y="22860"/>
                </a:lnTo>
                <a:lnTo>
                  <a:pt x="3322320" y="0"/>
                </a:lnTo>
                <a:lnTo>
                  <a:pt x="3992880" y="99060"/>
                </a:lnTo>
                <a:lnTo>
                  <a:pt x="4442460" y="670560"/>
                </a:lnTo>
                <a:lnTo>
                  <a:pt x="4503420" y="944880"/>
                </a:lnTo>
                <a:close/>
              </a:path>
            </a:pathLst>
          </a:custGeom>
          <a:solidFill>
            <a:srgbClr val="92D050">
              <a:alpha val="34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4DE8FB74-566C-206A-841B-695FCECB138F}"/>
              </a:ext>
            </a:extLst>
          </p:cNvPr>
          <p:cNvCxnSpPr/>
          <p:nvPr/>
        </p:nvCxnSpPr>
        <p:spPr>
          <a:xfrm>
            <a:off x="5457825" y="775017"/>
            <a:ext cx="1051560" cy="680085"/>
          </a:xfrm>
          <a:prstGeom prst="line">
            <a:avLst/>
          </a:prstGeom>
          <a:ln w="793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6C846C-07AE-BC78-1D2E-5D3F182D6742}"/>
              </a:ext>
            </a:extLst>
          </p:cNvPr>
          <p:cNvCxnSpPr>
            <a:cxnSpLocks/>
          </p:cNvCxnSpPr>
          <p:nvPr/>
        </p:nvCxnSpPr>
        <p:spPr>
          <a:xfrm flipV="1">
            <a:off x="5263515" y="2163762"/>
            <a:ext cx="1836186" cy="297180"/>
          </a:xfrm>
          <a:prstGeom prst="line">
            <a:avLst/>
          </a:prstGeom>
          <a:ln w="635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5E13B83-3F74-77B0-B861-510A3679C713}"/>
              </a:ext>
            </a:extLst>
          </p:cNvPr>
          <p:cNvCxnSpPr>
            <a:cxnSpLocks/>
          </p:cNvCxnSpPr>
          <p:nvPr/>
        </p:nvCxnSpPr>
        <p:spPr>
          <a:xfrm flipV="1">
            <a:off x="7103745" y="1878012"/>
            <a:ext cx="2040255" cy="297180"/>
          </a:xfrm>
          <a:prstGeom prst="line">
            <a:avLst/>
          </a:prstGeom>
          <a:ln w="6350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989C43DD-47DB-EAAE-FA22-A18AAED25A63}"/>
              </a:ext>
            </a:extLst>
          </p:cNvPr>
          <p:cNvSpPr/>
          <p:nvPr/>
        </p:nvSpPr>
        <p:spPr>
          <a:xfrm rot="21439870">
            <a:off x="4087088" y="2488182"/>
            <a:ext cx="1191400" cy="917070"/>
          </a:xfrm>
          <a:custGeom>
            <a:avLst/>
            <a:gdLst>
              <a:gd name="connsiteX0" fmla="*/ 1524000 w 1524000"/>
              <a:gd name="connsiteY0" fmla="*/ 0 h 1127821"/>
              <a:gd name="connsiteX1" fmla="*/ 1424940 w 1524000"/>
              <a:gd name="connsiteY1" fmla="*/ 30480 h 1127821"/>
              <a:gd name="connsiteX2" fmla="*/ 1386840 w 1524000"/>
              <a:gd name="connsiteY2" fmla="*/ 53340 h 1127821"/>
              <a:gd name="connsiteX3" fmla="*/ 1310640 w 1524000"/>
              <a:gd name="connsiteY3" fmla="*/ 68580 h 1127821"/>
              <a:gd name="connsiteX4" fmla="*/ 1249680 w 1524000"/>
              <a:gd name="connsiteY4" fmla="*/ 91440 h 1127821"/>
              <a:gd name="connsiteX5" fmla="*/ 1188720 w 1524000"/>
              <a:gd name="connsiteY5" fmla="*/ 99060 h 1127821"/>
              <a:gd name="connsiteX6" fmla="*/ 1150620 w 1524000"/>
              <a:gd name="connsiteY6" fmla="*/ 106680 h 1127821"/>
              <a:gd name="connsiteX7" fmla="*/ 1104900 w 1524000"/>
              <a:gd name="connsiteY7" fmla="*/ 114300 h 1127821"/>
              <a:gd name="connsiteX8" fmla="*/ 1074420 w 1524000"/>
              <a:gd name="connsiteY8" fmla="*/ 129540 h 1127821"/>
              <a:gd name="connsiteX9" fmla="*/ 1028700 w 1524000"/>
              <a:gd name="connsiteY9" fmla="*/ 137160 h 1127821"/>
              <a:gd name="connsiteX10" fmla="*/ 960120 w 1524000"/>
              <a:gd name="connsiteY10" fmla="*/ 190500 h 1127821"/>
              <a:gd name="connsiteX11" fmla="*/ 922020 w 1524000"/>
              <a:gd name="connsiteY11" fmla="*/ 213360 h 1127821"/>
              <a:gd name="connsiteX12" fmla="*/ 876300 w 1524000"/>
              <a:gd name="connsiteY12" fmla="*/ 243840 h 1127821"/>
              <a:gd name="connsiteX13" fmla="*/ 822960 w 1524000"/>
              <a:gd name="connsiteY13" fmla="*/ 281940 h 1127821"/>
              <a:gd name="connsiteX14" fmla="*/ 792480 w 1524000"/>
              <a:gd name="connsiteY14" fmla="*/ 297180 h 1127821"/>
              <a:gd name="connsiteX15" fmla="*/ 769620 w 1524000"/>
              <a:gd name="connsiteY15" fmla="*/ 320040 h 1127821"/>
              <a:gd name="connsiteX16" fmla="*/ 723900 w 1524000"/>
              <a:gd name="connsiteY16" fmla="*/ 358140 h 1127821"/>
              <a:gd name="connsiteX17" fmla="*/ 708660 w 1524000"/>
              <a:gd name="connsiteY17" fmla="*/ 381000 h 1127821"/>
              <a:gd name="connsiteX18" fmla="*/ 579120 w 1524000"/>
              <a:gd name="connsiteY18" fmla="*/ 495300 h 1127821"/>
              <a:gd name="connsiteX19" fmla="*/ 533400 w 1524000"/>
              <a:gd name="connsiteY19" fmla="*/ 533400 h 1127821"/>
              <a:gd name="connsiteX20" fmla="*/ 495300 w 1524000"/>
              <a:gd name="connsiteY20" fmla="*/ 556260 h 1127821"/>
              <a:gd name="connsiteX21" fmla="*/ 472440 w 1524000"/>
              <a:gd name="connsiteY21" fmla="*/ 579120 h 1127821"/>
              <a:gd name="connsiteX22" fmla="*/ 426720 w 1524000"/>
              <a:gd name="connsiteY22" fmla="*/ 609600 h 1127821"/>
              <a:gd name="connsiteX23" fmla="*/ 358140 w 1524000"/>
              <a:gd name="connsiteY23" fmla="*/ 693420 h 1127821"/>
              <a:gd name="connsiteX24" fmla="*/ 335280 w 1524000"/>
              <a:gd name="connsiteY24" fmla="*/ 723900 h 1127821"/>
              <a:gd name="connsiteX25" fmla="*/ 243840 w 1524000"/>
              <a:gd name="connsiteY25" fmla="*/ 822960 h 1127821"/>
              <a:gd name="connsiteX26" fmla="*/ 213360 w 1524000"/>
              <a:gd name="connsiteY26" fmla="*/ 868680 h 1127821"/>
              <a:gd name="connsiteX27" fmla="*/ 137160 w 1524000"/>
              <a:gd name="connsiteY27" fmla="*/ 929640 h 1127821"/>
              <a:gd name="connsiteX28" fmla="*/ 129540 w 1524000"/>
              <a:gd name="connsiteY28" fmla="*/ 952500 h 1127821"/>
              <a:gd name="connsiteX29" fmla="*/ 83820 w 1524000"/>
              <a:gd name="connsiteY29" fmla="*/ 1013460 h 1127821"/>
              <a:gd name="connsiteX30" fmla="*/ 60960 w 1524000"/>
              <a:gd name="connsiteY30" fmla="*/ 1043940 h 1127821"/>
              <a:gd name="connsiteX31" fmla="*/ 38100 w 1524000"/>
              <a:gd name="connsiteY31" fmla="*/ 1074420 h 1127821"/>
              <a:gd name="connsiteX32" fmla="*/ 15240 w 1524000"/>
              <a:gd name="connsiteY32" fmla="*/ 1104900 h 1127821"/>
              <a:gd name="connsiteX33" fmla="*/ 0 w 1524000"/>
              <a:gd name="connsiteY33" fmla="*/ 1127760 h 112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24000" h="1127821">
                <a:moveTo>
                  <a:pt x="1524000" y="0"/>
                </a:moveTo>
                <a:cubicBezTo>
                  <a:pt x="1434142" y="53915"/>
                  <a:pt x="1547881" y="-7348"/>
                  <a:pt x="1424940" y="30480"/>
                </a:cubicBezTo>
                <a:cubicBezTo>
                  <a:pt x="1410784" y="34836"/>
                  <a:pt x="1400891" y="48656"/>
                  <a:pt x="1386840" y="53340"/>
                </a:cubicBezTo>
                <a:cubicBezTo>
                  <a:pt x="1362266" y="61531"/>
                  <a:pt x="1334690" y="58960"/>
                  <a:pt x="1310640" y="68580"/>
                </a:cubicBezTo>
                <a:cubicBezTo>
                  <a:pt x="1307462" y="69851"/>
                  <a:pt x="1260630" y="89449"/>
                  <a:pt x="1249680" y="91440"/>
                </a:cubicBezTo>
                <a:cubicBezTo>
                  <a:pt x="1229532" y="95103"/>
                  <a:pt x="1208960" y="95946"/>
                  <a:pt x="1188720" y="99060"/>
                </a:cubicBezTo>
                <a:cubicBezTo>
                  <a:pt x="1175919" y="101029"/>
                  <a:pt x="1163363" y="104363"/>
                  <a:pt x="1150620" y="106680"/>
                </a:cubicBezTo>
                <a:cubicBezTo>
                  <a:pt x="1135419" y="109444"/>
                  <a:pt x="1120140" y="111760"/>
                  <a:pt x="1104900" y="114300"/>
                </a:cubicBezTo>
                <a:cubicBezTo>
                  <a:pt x="1094740" y="119380"/>
                  <a:pt x="1085300" y="126276"/>
                  <a:pt x="1074420" y="129540"/>
                </a:cubicBezTo>
                <a:cubicBezTo>
                  <a:pt x="1059621" y="133980"/>
                  <a:pt x="1042962" y="131218"/>
                  <a:pt x="1028700" y="137160"/>
                </a:cubicBezTo>
                <a:cubicBezTo>
                  <a:pt x="969377" y="161878"/>
                  <a:pt x="998659" y="161596"/>
                  <a:pt x="960120" y="190500"/>
                </a:cubicBezTo>
                <a:cubicBezTo>
                  <a:pt x="948272" y="199386"/>
                  <a:pt x="934515" y="205409"/>
                  <a:pt x="922020" y="213360"/>
                </a:cubicBezTo>
                <a:cubicBezTo>
                  <a:pt x="906567" y="223194"/>
                  <a:pt x="891359" y="233414"/>
                  <a:pt x="876300" y="243840"/>
                </a:cubicBezTo>
                <a:cubicBezTo>
                  <a:pt x="858335" y="256277"/>
                  <a:pt x="842503" y="272168"/>
                  <a:pt x="822960" y="281940"/>
                </a:cubicBezTo>
                <a:cubicBezTo>
                  <a:pt x="812800" y="287020"/>
                  <a:pt x="801723" y="290578"/>
                  <a:pt x="792480" y="297180"/>
                </a:cubicBezTo>
                <a:cubicBezTo>
                  <a:pt x="783711" y="303444"/>
                  <a:pt x="777674" y="312881"/>
                  <a:pt x="769620" y="320040"/>
                </a:cubicBezTo>
                <a:cubicBezTo>
                  <a:pt x="754793" y="333220"/>
                  <a:pt x="737928" y="344112"/>
                  <a:pt x="723900" y="358140"/>
                </a:cubicBezTo>
                <a:cubicBezTo>
                  <a:pt x="717424" y="364616"/>
                  <a:pt x="714691" y="374108"/>
                  <a:pt x="708660" y="381000"/>
                </a:cubicBezTo>
                <a:cubicBezTo>
                  <a:pt x="673038" y="421711"/>
                  <a:pt x="616908" y="463810"/>
                  <a:pt x="579120" y="495300"/>
                </a:cubicBezTo>
                <a:cubicBezTo>
                  <a:pt x="563880" y="508000"/>
                  <a:pt x="550411" y="523193"/>
                  <a:pt x="533400" y="533400"/>
                </a:cubicBezTo>
                <a:cubicBezTo>
                  <a:pt x="520700" y="541020"/>
                  <a:pt x="507148" y="547374"/>
                  <a:pt x="495300" y="556260"/>
                </a:cubicBezTo>
                <a:cubicBezTo>
                  <a:pt x="486679" y="562726"/>
                  <a:pt x="480946" y="572504"/>
                  <a:pt x="472440" y="579120"/>
                </a:cubicBezTo>
                <a:cubicBezTo>
                  <a:pt x="457982" y="590365"/>
                  <a:pt x="439672" y="596648"/>
                  <a:pt x="426720" y="609600"/>
                </a:cubicBezTo>
                <a:cubicBezTo>
                  <a:pt x="385899" y="650421"/>
                  <a:pt x="410326" y="623839"/>
                  <a:pt x="358140" y="693420"/>
                </a:cubicBezTo>
                <a:cubicBezTo>
                  <a:pt x="350520" y="703580"/>
                  <a:pt x="344260" y="714920"/>
                  <a:pt x="335280" y="723900"/>
                </a:cubicBezTo>
                <a:cubicBezTo>
                  <a:pt x="295390" y="763790"/>
                  <a:pt x="276358" y="779602"/>
                  <a:pt x="243840" y="822960"/>
                </a:cubicBezTo>
                <a:cubicBezTo>
                  <a:pt x="232850" y="837613"/>
                  <a:pt x="225681" y="855127"/>
                  <a:pt x="213360" y="868680"/>
                </a:cubicBezTo>
                <a:cubicBezTo>
                  <a:pt x="200151" y="883210"/>
                  <a:pt x="156451" y="915172"/>
                  <a:pt x="137160" y="929640"/>
                </a:cubicBezTo>
                <a:cubicBezTo>
                  <a:pt x="134620" y="937260"/>
                  <a:pt x="133852" y="945724"/>
                  <a:pt x="129540" y="952500"/>
                </a:cubicBezTo>
                <a:cubicBezTo>
                  <a:pt x="115903" y="973929"/>
                  <a:pt x="99060" y="993140"/>
                  <a:pt x="83820" y="1013460"/>
                </a:cubicBezTo>
                <a:lnTo>
                  <a:pt x="60960" y="1043940"/>
                </a:lnTo>
                <a:lnTo>
                  <a:pt x="38100" y="1074420"/>
                </a:lnTo>
                <a:lnTo>
                  <a:pt x="15240" y="1104900"/>
                </a:lnTo>
                <a:cubicBezTo>
                  <a:pt x="6817" y="1130170"/>
                  <a:pt x="15652" y="1127760"/>
                  <a:pt x="0" y="1127760"/>
                </a:cubicBezTo>
              </a:path>
            </a:pathLst>
          </a:custGeom>
          <a:noFill/>
          <a:ln w="63500" cmpd="dbl">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4" name="Straight Connector 33">
            <a:extLst>
              <a:ext uri="{FF2B5EF4-FFF2-40B4-BE49-F238E27FC236}">
                <a16:creationId xmlns:a16="http://schemas.microsoft.com/office/drawing/2014/main" id="{F22AE9AA-0974-55E0-943E-8E55332352F0}"/>
              </a:ext>
            </a:extLst>
          </p:cNvPr>
          <p:cNvCxnSpPr>
            <a:cxnSpLocks/>
          </p:cNvCxnSpPr>
          <p:nvPr/>
        </p:nvCxnSpPr>
        <p:spPr>
          <a:xfrm flipH="1">
            <a:off x="3234690" y="3432492"/>
            <a:ext cx="874395" cy="977265"/>
          </a:xfrm>
          <a:prstGeom prst="line">
            <a:avLst/>
          </a:prstGeom>
          <a:ln w="635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E6F51A6-84D4-E477-71C9-4B432558E7A2}"/>
              </a:ext>
            </a:extLst>
          </p:cNvPr>
          <p:cNvCxnSpPr>
            <a:cxnSpLocks/>
          </p:cNvCxnSpPr>
          <p:nvPr/>
        </p:nvCxnSpPr>
        <p:spPr>
          <a:xfrm flipH="1" flipV="1">
            <a:off x="3440430" y="775017"/>
            <a:ext cx="914400" cy="3634740"/>
          </a:xfrm>
          <a:prstGeom prst="line">
            <a:avLst/>
          </a:prstGeom>
          <a:ln w="793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034793AD-A38A-8D39-10A3-103C871D3326}"/>
              </a:ext>
            </a:extLst>
          </p:cNvPr>
          <p:cNvCxnSpPr>
            <a:cxnSpLocks/>
          </p:cNvCxnSpPr>
          <p:nvPr/>
        </p:nvCxnSpPr>
        <p:spPr>
          <a:xfrm>
            <a:off x="6509385" y="1455102"/>
            <a:ext cx="2463165" cy="2954655"/>
          </a:xfrm>
          <a:prstGeom prst="line">
            <a:avLst/>
          </a:prstGeom>
          <a:ln w="793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B66EEBE2-0CC3-8900-0C68-87A3F11B6F85}"/>
              </a:ext>
            </a:extLst>
          </p:cNvPr>
          <p:cNvSpPr/>
          <p:nvPr/>
        </p:nvSpPr>
        <p:spPr>
          <a:xfrm>
            <a:off x="2497455" y="1615122"/>
            <a:ext cx="1217295" cy="1137285"/>
          </a:xfrm>
          <a:custGeom>
            <a:avLst/>
            <a:gdLst>
              <a:gd name="connsiteX0" fmla="*/ 1371600 w 1623060"/>
              <a:gd name="connsiteY0" fmla="*/ 60960 h 1516380"/>
              <a:gd name="connsiteX1" fmla="*/ 731520 w 1623060"/>
              <a:gd name="connsiteY1" fmla="*/ 304800 h 1516380"/>
              <a:gd name="connsiteX2" fmla="*/ 243840 w 1623060"/>
              <a:gd name="connsiteY2" fmla="*/ 830580 h 1516380"/>
              <a:gd name="connsiteX3" fmla="*/ 0 w 1623060"/>
              <a:gd name="connsiteY3" fmla="*/ 1135380 h 1516380"/>
              <a:gd name="connsiteX4" fmla="*/ 708660 w 1623060"/>
              <a:gd name="connsiteY4" fmla="*/ 1516380 h 1516380"/>
              <a:gd name="connsiteX5" fmla="*/ 1333500 w 1623060"/>
              <a:gd name="connsiteY5" fmla="*/ 876300 h 1516380"/>
              <a:gd name="connsiteX6" fmla="*/ 1623060 w 1623060"/>
              <a:gd name="connsiteY6" fmla="*/ 647700 h 1516380"/>
              <a:gd name="connsiteX7" fmla="*/ 1478280 w 1623060"/>
              <a:gd name="connsiteY7" fmla="*/ 0 h 1516380"/>
              <a:gd name="connsiteX8" fmla="*/ 1371600 w 1623060"/>
              <a:gd name="connsiteY8" fmla="*/ 60960 h 15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3060" h="1516380">
                <a:moveTo>
                  <a:pt x="1371600" y="60960"/>
                </a:moveTo>
                <a:lnTo>
                  <a:pt x="731520" y="304800"/>
                </a:lnTo>
                <a:lnTo>
                  <a:pt x="243840" y="830580"/>
                </a:lnTo>
                <a:lnTo>
                  <a:pt x="0" y="1135380"/>
                </a:lnTo>
                <a:lnTo>
                  <a:pt x="708660" y="1516380"/>
                </a:lnTo>
                <a:lnTo>
                  <a:pt x="1333500" y="876300"/>
                </a:lnTo>
                <a:lnTo>
                  <a:pt x="1623060" y="647700"/>
                </a:lnTo>
                <a:lnTo>
                  <a:pt x="1478280" y="0"/>
                </a:lnTo>
                <a:lnTo>
                  <a:pt x="1371600" y="60960"/>
                </a:lnTo>
                <a:close/>
              </a:path>
            </a:pathLst>
          </a:custGeom>
          <a:solidFill>
            <a:schemeClr val="accent1">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Freeform: Shape 38">
            <a:extLst>
              <a:ext uri="{FF2B5EF4-FFF2-40B4-BE49-F238E27FC236}">
                <a16:creationId xmlns:a16="http://schemas.microsoft.com/office/drawing/2014/main" id="{D18BF891-893A-FE84-3D8E-392837F4D939}"/>
              </a:ext>
            </a:extLst>
          </p:cNvPr>
          <p:cNvSpPr/>
          <p:nvPr/>
        </p:nvSpPr>
        <p:spPr>
          <a:xfrm>
            <a:off x="3709035" y="797877"/>
            <a:ext cx="1468755" cy="1188720"/>
          </a:xfrm>
          <a:custGeom>
            <a:avLst/>
            <a:gdLst>
              <a:gd name="connsiteX0" fmla="*/ 396240 w 1958340"/>
              <a:gd name="connsiteY0" fmla="*/ 861060 h 1584960"/>
              <a:gd name="connsiteX1" fmla="*/ 0 w 1958340"/>
              <a:gd name="connsiteY1" fmla="*/ 1036320 h 1584960"/>
              <a:gd name="connsiteX2" fmla="*/ 106680 w 1958340"/>
              <a:gd name="connsiteY2" fmla="*/ 1584960 h 1584960"/>
              <a:gd name="connsiteX3" fmla="*/ 693420 w 1958340"/>
              <a:gd name="connsiteY3" fmla="*/ 1036320 h 1584960"/>
              <a:gd name="connsiteX4" fmla="*/ 1219200 w 1958340"/>
              <a:gd name="connsiteY4" fmla="*/ 731520 h 1584960"/>
              <a:gd name="connsiteX5" fmla="*/ 1775460 w 1958340"/>
              <a:gd name="connsiteY5" fmla="*/ 601980 h 1584960"/>
              <a:gd name="connsiteX6" fmla="*/ 1958340 w 1958340"/>
              <a:gd name="connsiteY6" fmla="*/ 601980 h 1584960"/>
              <a:gd name="connsiteX7" fmla="*/ 1615440 w 1958340"/>
              <a:gd name="connsiteY7" fmla="*/ 0 h 1584960"/>
              <a:gd name="connsiteX8" fmla="*/ 1341120 w 1958340"/>
              <a:gd name="connsiteY8" fmla="*/ 99060 h 1584960"/>
              <a:gd name="connsiteX9" fmla="*/ 792480 w 1958340"/>
              <a:gd name="connsiteY9" fmla="*/ 533400 h 1584960"/>
              <a:gd name="connsiteX10" fmla="*/ 396240 w 1958340"/>
              <a:gd name="connsiteY10" fmla="*/ 861060 h 158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8340" h="1584960">
                <a:moveTo>
                  <a:pt x="396240" y="861060"/>
                </a:moveTo>
                <a:lnTo>
                  <a:pt x="0" y="1036320"/>
                </a:lnTo>
                <a:lnTo>
                  <a:pt x="106680" y="1584960"/>
                </a:lnTo>
                <a:lnTo>
                  <a:pt x="693420" y="1036320"/>
                </a:lnTo>
                <a:lnTo>
                  <a:pt x="1219200" y="731520"/>
                </a:lnTo>
                <a:lnTo>
                  <a:pt x="1775460" y="601980"/>
                </a:lnTo>
                <a:lnTo>
                  <a:pt x="1958340" y="601980"/>
                </a:lnTo>
                <a:lnTo>
                  <a:pt x="1615440" y="0"/>
                </a:lnTo>
                <a:lnTo>
                  <a:pt x="1341120" y="99060"/>
                </a:lnTo>
                <a:lnTo>
                  <a:pt x="792480" y="533400"/>
                </a:lnTo>
                <a:lnTo>
                  <a:pt x="396240" y="861060"/>
                </a:lnTo>
                <a:close/>
              </a:path>
            </a:pathLst>
          </a:custGeom>
          <a:solidFill>
            <a:schemeClr val="accent1">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reeform: Shape 39">
            <a:extLst>
              <a:ext uri="{FF2B5EF4-FFF2-40B4-BE49-F238E27FC236}">
                <a16:creationId xmlns:a16="http://schemas.microsoft.com/office/drawing/2014/main" id="{38609F5C-176D-FF9B-21DE-428D470D6822}"/>
              </a:ext>
            </a:extLst>
          </p:cNvPr>
          <p:cNvSpPr/>
          <p:nvPr/>
        </p:nvSpPr>
        <p:spPr>
          <a:xfrm>
            <a:off x="1440180" y="3603942"/>
            <a:ext cx="880110" cy="628650"/>
          </a:xfrm>
          <a:custGeom>
            <a:avLst/>
            <a:gdLst>
              <a:gd name="connsiteX0" fmla="*/ 327660 w 1173480"/>
              <a:gd name="connsiteY0" fmla="*/ 0 h 838200"/>
              <a:gd name="connsiteX1" fmla="*/ 0 w 1173480"/>
              <a:gd name="connsiteY1" fmla="*/ 487680 h 838200"/>
              <a:gd name="connsiteX2" fmla="*/ 822960 w 1173480"/>
              <a:gd name="connsiteY2" fmla="*/ 838200 h 838200"/>
              <a:gd name="connsiteX3" fmla="*/ 1173480 w 1173480"/>
              <a:gd name="connsiteY3" fmla="*/ 434340 h 838200"/>
              <a:gd name="connsiteX4" fmla="*/ 327660 w 1173480"/>
              <a:gd name="connsiteY4" fmla="*/ 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480" h="838200">
                <a:moveTo>
                  <a:pt x="327660" y="0"/>
                </a:moveTo>
                <a:lnTo>
                  <a:pt x="0" y="487680"/>
                </a:lnTo>
                <a:lnTo>
                  <a:pt x="822960" y="838200"/>
                </a:lnTo>
                <a:lnTo>
                  <a:pt x="1173480" y="434340"/>
                </a:lnTo>
                <a:lnTo>
                  <a:pt x="327660" y="0"/>
                </a:lnTo>
                <a:close/>
              </a:path>
            </a:pathLst>
          </a:custGeom>
          <a:solidFill>
            <a:srgbClr val="92D050">
              <a:alpha val="32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Freeform: Shape 40">
            <a:extLst>
              <a:ext uri="{FF2B5EF4-FFF2-40B4-BE49-F238E27FC236}">
                <a16:creationId xmlns:a16="http://schemas.microsoft.com/office/drawing/2014/main" id="{D58ED486-205A-98BC-71E7-B52D35850C37}"/>
              </a:ext>
            </a:extLst>
          </p:cNvPr>
          <p:cNvSpPr/>
          <p:nvPr/>
        </p:nvSpPr>
        <p:spPr>
          <a:xfrm>
            <a:off x="5589270" y="2935287"/>
            <a:ext cx="3246120" cy="1474470"/>
          </a:xfrm>
          <a:custGeom>
            <a:avLst/>
            <a:gdLst>
              <a:gd name="connsiteX0" fmla="*/ 2423160 w 4328160"/>
              <a:gd name="connsiteY0" fmla="*/ 0 h 1965960"/>
              <a:gd name="connsiteX1" fmla="*/ 2423160 w 4328160"/>
              <a:gd name="connsiteY1" fmla="*/ 0 h 1965960"/>
              <a:gd name="connsiteX2" fmla="*/ 2362200 w 4328160"/>
              <a:gd name="connsiteY2" fmla="*/ 30480 h 1965960"/>
              <a:gd name="connsiteX3" fmla="*/ 967740 w 4328160"/>
              <a:gd name="connsiteY3" fmla="*/ 243840 h 1965960"/>
              <a:gd name="connsiteX4" fmla="*/ 396240 w 4328160"/>
              <a:gd name="connsiteY4" fmla="*/ 541020 h 1965960"/>
              <a:gd name="connsiteX5" fmla="*/ 0 w 4328160"/>
              <a:gd name="connsiteY5" fmla="*/ 800100 h 1965960"/>
              <a:gd name="connsiteX6" fmla="*/ 822960 w 4328160"/>
              <a:gd name="connsiteY6" fmla="*/ 1402080 h 1965960"/>
              <a:gd name="connsiteX7" fmla="*/ 1927860 w 4328160"/>
              <a:gd name="connsiteY7" fmla="*/ 1965960 h 1965960"/>
              <a:gd name="connsiteX8" fmla="*/ 4328160 w 4328160"/>
              <a:gd name="connsiteY8" fmla="*/ 1950720 h 1965960"/>
              <a:gd name="connsiteX9" fmla="*/ 3345180 w 4328160"/>
              <a:gd name="connsiteY9" fmla="*/ 769620 h 1965960"/>
              <a:gd name="connsiteX10" fmla="*/ 2735580 w 4328160"/>
              <a:gd name="connsiteY10" fmla="*/ 129540 h 1965960"/>
              <a:gd name="connsiteX11" fmla="*/ 2423160 w 4328160"/>
              <a:gd name="connsiteY11" fmla="*/ 0 h 196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8160" h="1965960">
                <a:moveTo>
                  <a:pt x="2423160" y="0"/>
                </a:moveTo>
                <a:lnTo>
                  <a:pt x="2423160" y="0"/>
                </a:lnTo>
                <a:lnTo>
                  <a:pt x="2362200" y="30480"/>
                </a:lnTo>
                <a:lnTo>
                  <a:pt x="967740" y="243840"/>
                </a:lnTo>
                <a:lnTo>
                  <a:pt x="396240" y="541020"/>
                </a:lnTo>
                <a:lnTo>
                  <a:pt x="0" y="800100"/>
                </a:lnTo>
                <a:lnTo>
                  <a:pt x="822960" y="1402080"/>
                </a:lnTo>
                <a:lnTo>
                  <a:pt x="1927860" y="1965960"/>
                </a:lnTo>
                <a:lnTo>
                  <a:pt x="4328160" y="1950720"/>
                </a:lnTo>
                <a:lnTo>
                  <a:pt x="3345180" y="769620"/>
                </a:lnTo>
                <a:lnTo>
                  <a:pt x="2735580" y="129540"/>
                </a:lnTo>
                <a:lnTo>
                  <a:pt x="2423160" y="0"/>
                </a:lnTo>
                <a:close/>
              </a:path>
            </a:pathLst>
          </a:custGeom>
          <a:solidFill>
            <a:schemeClr val="accent1">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Shape 41">
            <a:extLst>
              <a:ext uri="{FF2B5EF4-FFF2-40B4-BE49-F238E27FC236}">
                <a16:creationId xmlns:a16="http://schemas.microsoft.com/office/drawing/2014/main" id="{0B718EA9-54E7-98E4-E2FE-FC90CEAFE83C}"/>
              </a:ext>
            </a:extLst>
          </p:cNvPr>
          <p:cNvSpPr/>
          <p:nvPr/>
        </p:nvSpPr>
        <p:spPr>
          <a:xfrm>
            <a:off x="7960995" y="2946717"/>
            <a:ext cx="1188720" cy="1417320"/>
          </a:xfrm>
          <a:custGeom>
            <a:avLst/>
            <a:gdLst>
              <a:gd name="connsiteX0" fmla="*/ 0 w 1584960"/>
              <a:gd name="connsiteY0" fmla="*/ 175260 h 1889760"/>
              <a:gd name="connsiteX1" fmla="*/ 0 w 1584960"/>
              <a:gd name="connsiteY1" fmla="*/ 175260 h 1889760"/>
              <a:gd name="connsiteX2" fmla="*/ 624840 w 1584960"/>
              <a:gd name="connsiteY2" fmla="*/ 91440 h 1889760"/>
              <a:gd name="connsiteX3" fmla="*/ 701040 w 1584960"/>
              <a:gd name="connsiteY3" fmla="*/ 114300 h 1889760"/>
              <a:gd name="connsiteX4" fmla="*/ 1043940 w 1584960"/>
              <a:gd name="connsiteY4" fmla="*/ 68580 h 1889760"/>
              <a:gd name="connsiteX5" fmla="*/ 1584960 w 1584960"/>
              <a:gd name="connsiteY5" fmla="*/ 0 h 1889760"/>
              <a:gd name="connsiteX6" fmla="*/ 1562100 w 1584960"/>
              <a:gd name="connsiteY6" fmla="*/ 1889760 h 1889760"/>
              <a:gd name="connsiteX7" fmla="*/ 1409700 w 1584960"/>
              <a:gd name="connsiteY7" fmla="*/ 1882140 h 1889760"/>
              <a:gd name="connsiteX8" fmla="*/ 144780 w 1584960"/>
              <a:gd name="connsiteY8" fmla="*/ 434340 h 1889760"/>
              <a:gd name="connsiteX9" fmla="*/ 0 w 1584960"/>
              <a:gd name="connsiteY9" fmla="*/ 175260 h 18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4960" h="1889760">
                <a:moveTo>
                  <a:pt x="0" y="175260"/>
                </a:moveTo>
                <a:lnTo>
                  <a:pt x="0" y="175260"/>
                </a:lnTo>
                <a:lnTo>
                  <a:pt x="624840" y="91440"/>
                </a:lnTo>
                <a:lnTo>
                  <a:pt x="701040" y="114300"/>
                </a:lnTo>
                <a:lnTo>
                  <a:pt x="1043940" y="68580"/>
                </a:lnTo>
                <a:lnTo>
                  <a:pt x="1584960" y="0"/>
                </a:lnTo>
                <a:lnTo>
                  <a:pt x="1562100" y="1889760"/>
                </a:lnTo>
                <a:lnTo>
                  <a:pt x="1409700" y="1882140"/>
                </a:lnTo>
                <a:lnTo>
                  <a:pt x="144780" y="434340"/>
                </a:lnTo>
                <a:lnTo>
                  <a:pt x="0" y="175260"/>
                </a:lnTo>
                <a:close/>
              </a:path>
            </a:pathLst>
          </a:custGeom>
          <a:solidFill>
            <a:schemeClr val="accent1">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reeform: Shape 45">
            <a:extLst>
              <a:ext uri="{FF2B5EF4-FFF2-40B4-BE49-F238E27FC236}">
                <a16:creationId xmlns:a16="http://schemas.microsoft.com/office/drawing/2014/main" id="{E9618742-EE3D-7D58-9F66-9BFF57981F37}"/>
              </a:ext>
            </a:extLst>
          </p:cNvPr>
          <p:cNvSpPr/>
          <p:nvPr/>
        </p:nvSpPr>
        <p:spPr>
          <a:xfrm>
            <a:off x="3829050" y="1300797"/>
            <a:ext cx="1657350" cy="880110"/>
          </a:xfrm>
          <a:custGeom>
            <a:avLst/>
            <a:gdLst>
              <a:gd name="connsiteX0" fmla="*/ 1844040 w 2209800"/>
              <a:gd name="connsiteY0" fmla="*/ 0 h 1173480"/>
              <a:gd name="connsiteX1" fmla="*/ 1844040 w 2209800"/>
              <a:gd name="connsiteY1" fmla="*/ 0 h 1173480"/>
              <a:gd name="connsiteX2" fmla="*/ 1470660 w 2209800"/>
              <a:gd name="connsiteY2" fmla="*/ 15240 h 1173480"/>
              <a:gd name="connsiteX3" fmla="*/ 1120140 w 2209800"/>
              <a:gd name="connsiteY3" fmla="*/ 137160 h 1173480"/>
              <a:gd name="connsiteX4" fmla="*/ 662940 w 2209800"/>
              <a:gd name="connsiteY4" fmla="*/ 342900 h 1173480"/>
              <a:gd name="connsiteX5" fmla="*/ 335280 w 2209800"/>
              <a:gd name="connsiteY5" fmla="*/ 670560 h 1173480"/>
              <a:gd name="connsiteX6" fmla="*/ 0 w 2209800"/>
              <a:gd name="connsiteY6" fmla="*/ 1005840 h 1173480"/>
              <a:gd name="connsiteX7" fmla="*/ 30480 w 2209800"/>
              <a:gd name="connsiteY7" fmla="*/ 1173480 h 1173480"/>
              <a:gd name="connsiteX8" fmla="*/ 426720 w 2209800"/>
              <a:gd name="connsiteY8" fmla="*/ 1013460 h 1173480"/>
              <a:gd name="connsiteX9" fmla="*/ 960120 w 2209800"/>
              <a:gd name="connsiteY9" fmla="*/ 868680 h 1173480"/>
              <a:gd name="connsiteX10" fmla="*/ 1059180 w 2209800"/>
              <a:gd name="connsiteY10" fmla="*/ 891540 h 1173480"/>
              <a:gd name="connsiteX11" fmla="*/ 1516380 w 2209800"/>
              <a:gd name="connsiteY11" fmla="*/ 868680 h 1173480"/>
              <a:gd name="connsiteX12" fmla="*/ 1638300 w 2209800"/>
              <a:gd name="connsiteY12" fmla="*/ 883920 h 1173480"/>
              <a:gd name="connsiteX13" fmla="*/ 2186940 w 2209800"/>
              <a:gd name="connsiteY13" fmla="*/ 861060 h 1173480"/>
              <a:gd name="connsiteX14" fmla="*/ 2209800 w 2209800"/>
              <a:gd name="connsiteY14" fmla="*/ 792480 h 1173480"/>
              <a:gd name="connsiteX15" fmla="*/ 1844040 w 2209800"/>
              <a:gd name="connsiteY15" fmla="*/ 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9800" h="1173480">
                <a:moveTo>
                  <a:pt x="1844040" y="0"/>
                </a:moveTo>
                <a:lnTo>
                  <a:pt x="1844040" y="0"/>
                </a:lnTo>
                <a:lnTo>
                  <a:pt x="1470660" y="15240"/>
                </a:lnTo>
                <a:lnTo>
                  <a:pt x="1120140" y="137160"/>
                </a:lnTo>
                <a:lnTo>
                  <a:pt x="662940" y="342900"/>
                </a:lnTo>
                <a:lnTo>
                  <a:pt x="335280" y="670560"/>
                </a:lnTo>
                <a:lnTo>
                  <a:pt x="0" y="1005840"/>
                </a:lnTo>
                <a:lnTo>
                  <a:pt x="30480" y="1173480"/>
                </a:lnTo>
                <a:lnTo>
                  <a:pt x="426720" y="1013460"/>
                </a:lnTo>
                <a:lnTo>
                  <a:pt x="960120" y="868680"/>
                </a:lnTo>
                <a:lnTo>
                  <a:pt x="1059180" y="891540"/>
                </a:lnTo>
                <a:lnTo>
                  <a:pt x="1516380" y="868680"/>
                </a:lnTo>
                <a:lnTo>
                  <a:pt x="1638300" y="883920"/>
                </a:lnTo>
                <a:lnTo>
                  <a:pt x="2186940" y="861060"/>
                </a:lnTo>
                <a:lnTo>
                  <a:pt x="2209800" y="792480"/>
                </a:lnTo>
                <a:lnTo>
                  <a:pt x="1844040" y="0"/>
                </a:lnTo>
                <a:close/>
              </a:path>
            </a:pathLst>
          </a:custGeom>
          <a:solidFill>
            <a:schemeClr val="accent1">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Freeform: Shape 46">
            <a:extLst>
              <a:ext uri="{FF2B5EF4-FFF2-40B4-BE49-F238E27FC236}">
                <a16:creationId xmlns:a16="http://schemas.microsoft.com/office/drawing/2014/main" id="{291F4253-53F5-0FA9-FD68-3DEA437CA98D}"/>
              </a:ext>
            </a:extLst>
          </p:cNvPr>
          <p:cNvSpPr/>
          <p:nvPr/>
        </p:nvSpPr>
        <p:spPr>
          <a:xfrm>
            <a:off x="5246370" y="1295082"/>
            <a:ext cx="674370" cy="600075"/>
          </a:xfrm>
          <a:custGeom>
            <a:avLst/>
            <a:gdLst>
              <a:gd name="connsiteX0" fmla="*/ 0 w 899160"/>
              <a:gd name="connsiteY0" fmla="*/ 0 h 800100"/>
              <a:gd name="connsiteX1" fmla="*/ 373380 w 899160"/>
              <a:gd name="connsiteY1" fmla="*/ 792480 h 800100"/>
              <a:gd name="connsiteX2" fmla="*/ 800100 w 899160"/>
              <a:gd name="connsiteY2" fmla="*/ 800100 h 800100"/>
              <a:gd name="connsiteX3" fmla="*/ 899160 w 899160"/>
              <a:gd name="connsiteY3" fmla="*/ 708660 h 800100"/>
              <a:gd name="connsiteX4" fmla="*/ 830580 w 899160"/>
              <a:gd name="connsiteY4" fmla="*/ 7620 h 800100"/>
              <a:gd name="connsiteX5" fmla="*/ 137160 w 899160"/>
              <a:gd name="connsiteY5" fmla="*/ 15240 h 800100"/>
              <a:gd name="connsiteX6" fmla="*/ 0 w 899160"/>
              <a:gd name="connsiteY6"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160" h="800100">
                <a:moveTo>
                  <a:pt x="0" y="0"/>
                </a:moveTo>
                <a:lnTo>
                  <a:pt x="373380" y="792480"/>
                </a:lnTo>
                <a:lnTo>
                  <a:pt x="800100" y="800100"/>
                </a:lnTo>
                <a:lnTo>
                  <a:pt x="899160" y="708660"/>
                </a:lnTo>
                <a:lnTo>
                  <a:pt x="830580" y="7620"/>
                </a:lnTo>
                <a:lnTo>
                  <a:pt x="137160" y="15240"/>
                </a:lnTo>
                <a:lnTo>
                  <a:pt x="0" y="0"/>
                </a:lnTo>
                <a:close/>
              </a:path>
            </a:pathLst>
          </a:custGeom>
          <a:solidFill>
            <a:schemeClr val="accent2">
              <a:alpha val="42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reeform: Shape 47">
            <a:extLst>
              <a:ext uri="{FF2B5EF4-FFF2-40B4-BE49-F238E27FC236}">
                <a16:creationId xmlns:a16="http://schemas.microsoft.com/office/drawing/2014/main" id="{5E2419FC-A1E1-C024-153A-6B6F3C4D61B7}"/>
              </a:ext>
            </a:extLst>
          </p:cNvPr>
          <p:cNvSpPr/>
          <p:nvPr/>
        </p:nvSpPr>
        <p:spPr>
          <a:xfrm>
            <a:off x="6600825" y="786447"/>
            <a:ext cx="2548890" cy="1074420"/>
          </a:xfrm>
          <a:custGeom>
            <a:avLst/>
            <a:gdLst>
              <a:gd name="connsiteX0" fmla="*/ 0 w 3398520"/>
              <a:gd name="connsiteY0" fmla="*/ 281940 h 1432560"/>
              <a:gd name="connsiteX1" fmla="*/ 0 w 3398520"/>
              <a:gd name="connsiteY1" fmla="*/ 281940 h 1432560"/>
              <a:gd name="connsiteX2" fmla="*/ 22860 w 3398520"/>
              <a:gd name="connsiteY2" fmla="*/ 815340 h 1432560"/>
              <a:gd name="connsiteX3" fmla="*/ 434340 w 3398520"/>
              <a:gd name="connsiteY3" fmla="*/ 1432560 h 1432560"/>
              <a:gd name="connsiteX4" fmla="*/ 3398520 w 3398520"/>
              <a:gd name="connsiteY4" fmla="*/ 1371600 h 1432560"/>
              <a:gd name="connsiteX5" fmla="*/ 3383280 w 3398520"/>
              <a:gd name="connsiteY5" fmla="*/ 15240 h 1432560"/>
              <a:gd name="connsiteX6" fmla="*/ 1203960 w 3398520"/>
              <a:gd name="connsiteY6" fmla="*/ 0 h 1432560"/>
              <a:gd name="connsiteX7" fmla="*/ 0 w 3398520"/>
              <a:gd name="connsiteY7" fmla="*/ 281940 h 14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8520" h="1432560">
                <a:moveTo>
                  <a:pt x="0" y="281940"/>
                </a:moveTo>
                <a:lnTo>
                  <a:pt x="0" y="281940"/>
                </a:lnTo>
                <a:lnTo>
                  <a:pt x="22860" y="815340"/>
                </a:lnTo>
                <a:lnTo>
                  <a:pt x="434340" y="1432560"/>
                </a:lnTo>
                <a:lnTo>
                  <a:pt x="3398520" y="1371600"/>
                </a:lnTo>
                <a:lnTo>
                  <a:pt x="3383280" y="15240"/>
                </a:lnTo>
                <a:lnTo>
                  <a:pt x="1203960" y="0"/>
                </a:lnTo>
                <a:lnTo>
                  <a:pt x="0" y="281940"/>
                </a:lnTo>
                <a:close/>
              </a:path>
            </a:pathLst>
          </a:custGeom>
          <a:solidFill>
            <a:srgbClr val="C00000">
              <a:alpha val="4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Freeform: Shape 48">
            <a:extLst>
              <a:ext uri="{FF2B5EF4-FFF2-40B4-BE49-F238E27FC236}">
                <a16:creationId xmlns:a16="http://schemas.microsoft.com/office/drawing/2014/main" id="{7991F9A2-A091-F25D-97E8-78291A7A7724}"/>
              </a:ext>
            </a:extLst>
          </p:cNvPr>
          <p:cNvSpPr/>
          <p:nvPr/>
        </p:nvSpPr>
        <p:spPr>
          <a:xfrm>
            <a:off x="7783830" y="2660967"/>
            <a:ext cx="1348740" cy="405765"/>
          </a:xfrm>
          <a:custGeom>
            <a:avLst/>
            <a:gdLst>
              <a:gd name="connsiteX0" fmla="*/ 0 w 1798320"/>
              <a:gd name="connsiteY0" fmla="*/ 251460 h 541020"/>
              <a:gd name="connsiteX1" fmla="*/ 190500 w 1798320"/>
              <a:gd name="connsiteY1" fmla="*/ 541020 h 541020"/>
              <a:gd name="connsiteX2" fmla="*/ 922020 w 1798320"/>
              <a:gd name="connsiteY2" fmla="*/ 457200 h 541020"/>
              <a:gd name="connsiteX3" fmla="*/ 1021080 w 1798320"/>
              <a:gd name="connsiteY3" fmla="*/ 441960 h 541020"/>
              <a:gd name="connsiteX4" fmla="*/ 1097280 w 1798320"/>
              <a:gd name="connsiteY4" fmla="*/ 434340 h 541020"/>
              <a:gd name="connsiteX5" fmla="*/ 1798320 w 1798320"/>
              <a:gd name="connsiteY5" fmla="*/ 335280 h 541020"/>
              <a:gd name="connsiteX6" fmla="*/ 1775460 w 1798320"/>
              <a:gd name="connsiteY6" fmla="*/ 0 h 541020"/>
              <a:gd name="connsiteX7" fmla="*/ 190500 w 1798320"/>
              <a:gd name="connsiteY7" fmla="*/ 198120 h 541020"/>
              <a:gd name="connsiteX8" fmla="*/ 0 w 1798320"/>
              <a:gd name="connsiteY8" fmla="*/ 251460 h 54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8320" h="541020">
                <a:moveTo>
                  <a:pt x="0" y="251460"/>
                </a:moveTo>
                <a:lnTo>
                  <a:pt x="190500" y="541020"/>
                </a:lnTo>
                <a:lnTo>
                  <a:pt x="922020" y="457200"/>
                </a:lnTo>
                <a:lnTo>
                  <a:pt x="1021080" y="441960"/>
                </a:lnTo>
                <a:lnTo>
                  <a:pt x="1097280" y="434340"/>
                </a:lnTo>
                <a:lnTo>
                  <a:pt x="1798320" y="335280"/>
                </a:lnTo>
                <a:lnTo>
                  <a:pt x="1775460" y="0"/>
                </a:lnTo>
                <a:lnTo>
                  <a:pt x="190500" y="198120"/>
                </a:lnTo>
                <a:lnTo>
                  <a:pt x="0" y="251460"/>
                </a:lnTo>
                <a:close/>
              </a:path>
            </a:pathLst>
          </a:custGeom>
          <a:solidFill>
            <a:srgbClr val="C00000">
              <a:alpha val="4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Shape 51">
            <a:extLst>
              <a:ext uri="{FF2B5EF4-FFF2-40B4-BE49-F238E27FC236}">
                <a16:creationId xmlns:a16="http://schemas.microsoft.com/office/drawing/2014/main" id="{4F557891-056C-DF29-B77F-BE45249CF939}"/>
              </a:ext>
            </a:extLst>
          </p:cNvPr>
          <p:cNvSpPr/>
          <p:nvPr/>
        </p:nvSpPr>
        <p:spPr>
          <a:xfrm>
            <a:off x="5926455" y="1277937"/>
            <a:ext cx="708660" cy="600075"/>
          </a:xfrm>
          <a:custGeom>
            <a:avLst/>
            <a:gdLst>
              <a:gd name="connsiteX0" fmla="*/ 0 w 944880"/>
              <a:gd name="connsiteY0" fmla="*/ 30480 h 800100"/>
              <a:gd name="connsiteX1" fmla="*/ 15240 w 944880"/>
              <a:gd name="connsiteY1" fmla="*/ 426720 h 800100"/>
              <a:gd name="connsiteX2" fmla="*/ 121920 w 944880"/>
              <a:gd name="connsiteY2" fmla="*/ 784860 h 800100"/>
              <a:gd name="connsiteX3" fmla="*/ 944880 w 944880"/>
              <a:gd name="connsiteY3" fmla="*/ 800100 h 800100"/>
              <a:gd name="connsiteX4" fmla="*/ 944880 w 944880"/>
              <a:gd name="connsiteY4" fmla="*/ 586740 h 800100"/>
              <a:gd name="connsiteX5" fmla="*/ 289560 w 944880"/>
              <a:gd name="connsiteY5" fmla="*/ 0 h 800100"/>
              <a:gd name="connsiteX6" fmla="*/ 0 w 944880"/>
              <a:gd name="connsiteY6" fmla="*/ 3048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880" h="800100">
                <a:moveTo>
                  <a:pt x="0" y="30480"/>
                </a:moveTo>
                <a:lnTo>
                  <a:pt x="15240" y="426720"/>
                </a:lnTo>
                <a:lnTo>
                  <a:pt x="121920" y="784860"/>
                </a:lnTo>
                <a:lnTo>
                  <a:pt x="944880" y="800100"/>
                </a:lnTo>
                <a:lnTo>
                  <a:pt x="944880" y="586740"/>
                </a:lnTo>
                <a:lnTo>
                  <a:pt x="289560" y="0"/>
                </a:lnTo>
                <a:lnTo>
                  <a:pt x="0" y="30480"/>
                </a:lnTo>
                <a:close/>
              </a:path>
            </a:pathLst>
          </a:custGeom>
          <a:solidFill>
            <a:schemeClr val="accent2">
              <a:alpha val="42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Freeform: Shape 52">
            <a:extLst>
              <a:ext uri="{FF2B5EF4-FFF2-40B4-BE49-F238E27FC236}">
                <a16:creationId xmlns:a16="http://schemas.microsoft.com/office/drawing/2014/main" id="{DCF61572-C5D1-5F38-ECB0-0345439639B3}"/>
              </a:ext>
            </a:extLst>
          </p:cNvPr>
          <p:cNvSpPr/>
          <p:nvPr/>
        </p:nvSpPr>
        <p:spPr>
          <a:xfrm>
            <a:off x="6362700" y="2216150"/>
            <a:ext cx="766763" cy="295275"/>
          </a:xfrm>
          <a:custGeom>
            <a:avLst/>
            <a:gdLst>
              <a:gd name="connsiteX0" fmla="*/ 0 w 1022350"/>
              <a:gd name="connsiteY0" fmla="*/ 120650 h 393700"/>
              <a:gd name="connsiteX1" fmla="*/ 63500 w 1022350"/>
              <a:gd name="connsiteY1" fmla="*/ 393700 h 393700"/>
              <a:gd name="connsiteX2" fmla="*/ 1022350 w 1022350"/>
              <a:gd name="connsiteY2" fmla="*/ 260350 h 393700"/>
              <a:gd name="connsiteX3" fmla="*/ 895350 w 1022350"/>
              <a:gd name="connsiteY3" fmla="*/ 0 h 393700"/>
              <a:gd name="connsiteX4" fmla="*/ 0 w 1022350"/>
              <a:gd name="connsiteY4" fmla="*/ 12065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350" h="393700">
                <a:moveTo>
                  <a:pt x="0" y="120650"/>
                </a:moveTo>
                <a:lnTo>
                  <a:pt x="63500" y="393700"/>
                </a:lnTo>
                <a:lnTo>
                  <a:pt x="1022350" y="260350"/>
                </a:lnTo>
                <a:lnTo>
                  <a:pt x="895350" y="0"/>
                </a:lnTo>
                <a:lnTo>
                  <a:pt x="0" y="120650"/>
                </a:lnTo>
                <a:close/>
              </a:path>
            </a:pathLst>
          </a:custGeom>
          <a:solidFill>
            <a:schemeClr val="accent6">
              <a:alpha val="42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Freeform: Shape 53">
            <a:extLst>
              <a:ext uri="{FF2B5EF4-FFF2-40B4-BE49-F238E27FC236}">
                <a16:creationId xmlns:a16="http://schemas.microsoft.com/office/drawing/2014/main" id="{863967CD-A9B7-D792-FAAB-A4599EFA251C}"/>
              </a:ext>
            </a:extLst>
          </p:cNvPr>
          <p:cNvSpPr/>
          <p:nvPr/>
        </p:nvSpPr>
        <p:spPr>
          <a:xfrm>
            <a:off x="6117899" y="2329021"/>
            <a:ext cx="1238250" cy="719138"/>
          </a:xfrm>
          <a:custGeom>
            <a:avLst/>
            <a:gdLst>
              <a:gd name="connsiteX0" fmla="*/ 247650 w 1651000"/>
              <a:gd name="connsiteY0" fmla="*/ 0 h 958850"/>
              <a:gd name="connsiteX1" fmla="*/ 0 w 1651000"/>
              <a:gd name="connsiteY1" fmla="*/ 38100 h 958850"/>
              <a:gd name="connsiteX2" fmla="*/ 120650 w 1651000"/>
              <a:gd name="connsiteY2" fmla="*/ 958850 h 958850"/>
              <a:gd name="connsiteX3" fmla="*/ 1651000 w 1651000"/>
              <a:gd name="connsiteY3" fmla="*/ 679450 h 958850"/>
              <a:gd name="connsiteX4" fmla="*/ 1327150 w 1651000"/>
              <a:gd name="connsiteY4" fmla="*/ 127000 h 958850"/>
              <a:gd name="connsiteX5" fmla="*/ 330200 w 1651000"/>
              <a:gd name="connsiteY5" fmla="*/ 285750 h 958850"/>
              <a:gd name="connsiteX6" fmla="*/ 247650 w 1651000"/>
              <a:gd name="connsiteY6" fmla="*/ 0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000" h="958850">
                <a:moveTo>
                  <a:pt x="247650" y="0"/>
                </a:moveTo>
                <a:lnTo>
                  <a:pt x="0" y="38100"/>
                </a:lnTo>
                <a:lnTo>
                  <a:pt x="120650" y="958850"/>
                </a:lnTo>
                <a:lnTo>
                  <a:pt x="1651000" y="679450"/>
                </a:lnTo>
                <a:lnTo>
                  <a:pt x="1327150" y="127000"/>
                </a:lnTo>
                <a:lnTo>
                  <a:pt x="330200" y="285750"/>
                </a:lnTo>
                <a:lnTo>
                  <a:pt x="247650" y="0"/>
                </a:lnTo>
                <a:close/>
              </a:path>
            </a:pathLst>
          </a:custGeom>
          <a:solidFill>
            <a:srgbClr val="C00000">
              <a:alpha val="4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Freeform: Shape 54">
            <a:extLst>
              <a:ext uri="{FF2B5EF4-FFF2-40B4-BE49-F238E27FC236}">
                <a16:creationId xmlns:a16="http://schemas.microsoft.com/office/drawing/2014/main" id="{272DCD66-5510-B74C-9A98-7360F8D74CBF}"/>
              </a:ext>
            </a:extLst>
          </p:cNvPr>
          <p:cNvSpPr/>
          <p:nvPr/>
        </p:nvSpPr>
        <p:spPr>
          <a:xfrm>
            <a:off x="7105650" y="3713480"/>
            <a:ext cx="666750" cy="283845"/>
          </a:xfrm>
          <a:custGeom>
            <a:avLst/>
            <a:gdLst>
              <a:gd name="connsiteX0" fmla="*/ 25400 w 889000"/>
              <a:gd name="connsiteY0" fmla="*/ 0 h 457200"/>
              <a:gd name="connsiteX1" fmla="*/ 0 w 889000"/>
              <a:gd name="connsiteY1" fmla="*/ 412750 h 457200"/>
              <a:gd name="connsiteX2" fmla="*/ 673100 w 889000"/>
              <a:gd name="connsiteY2" fmla="*/ 457200 h 457200"/>
              <a:gd name="connsiteX3" fmla="*/ 889000 w 889000"/>
              <a:gd name="connsiteY3" fmla="*/ 381000 h 457200"/>
              <a:gd name="connsiteX4" fmla="*/ 819150 w 889000"/>
              <a:gd name="connsiteY4" fmla="*/ 38100 h 457200"/>
              <a:gd name="connsiteX5" fmla="*/ 25400 w 889000"/>
              <a:gd name="connsiteY5"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00" h="457200">
                <a:moveTo>
                  <a:pt x="25400" y="0"/>
                </a:moveTo>
                <a:lnTo>
                  <a:pt x="0" y="412750"/>
                </a:lnTo>
                <a:lnTo>
                  <a:pt x="673100" y="457200"/>
                </a:lnTo>
                <a:lnTo>
                  <a:pt x="889000" y="381000"/>
                </a:lnTo>
                <a:lnTo>
                  <a:pt x="819150" y="38100"/>
                </a:lnTo>
                <a:lnTo>
                  <a:pt x="25400" y="0"/>
                </a:lnTo>
                <a:close/>
              </a:path>
            </a:pathLst>
          </a:custGeom>
          <a:solidFill>
            <a:srgbClr val="92D050">
              <a:alpha val="3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TextBox 55">
            <a:extLst>
              <a:ext uri="{FF2B5EF4-FFF2-40B4-BE49-F238E27FC236}">
                <a16:creationId xmlns:a16="http://schemas.microsoft.com/office/drawing/2014/main" id="{9842CBF5-0351-E7F2-330E-E6B1D7BD36F2}"/>
              </a:ext>
            </a:extLst>
          </p:cNvPr>
          <p:cNvSpPr txBox="1"/>
          <p:nvPr/>
        </p:nvSpPr>
        <p:spPr>
          <a:xfrm>
            <a:off x="909878" y="1368037"/>
            <a:ext cx="1817210" cy="507831"/>
          </a:xfrm>
          <a:prstGeom prst="rect">
            <a:avLst/>
          </a:prstGeom>
          <a:noFill/>
        </p:spPr>
        <p:txBody>
          <a:bodyPr wrap="square" rtlCol="0">
            <a:spAutoFit/>
          </a:bodyPr>
          <a:lstStyle/>
          <a:p>
            <a:r>
              <a:rPr lang="en-US" sz="1350" b="1" dirty="0"/>
              <a:t>CAL POLY UNIVERSITY</a:t>
            </a:r>
          </a:p>
        </p:txBody>
      </p:sp>
      <p:sp>
        <p:nvSpPr>
          <p:cNvPr id="62" name="TextBox 61">
            <a:extLst>
              <a:ext uri="{FF2B5EF4-FFF2-40B4-BE49-F238E27FC236}">
                <a16:creationId xmlns:a16="http://schemas.microsoft.com/office/drawing/2014/main" id="{CF715A9F-3F19-883B-23FD-842D5788CD4F}"/>
              </a:ext>
            </a:extLst>
          </p:cNvPr>
          <p:cNvSpPr txBox="1"/>
          <p:nvPr/>
        </p:nvSpPr>
        <p:spPr>
          <a:xfrm>
            <a:off x="1492568" y="3768226"/>
            <a:ext cx="950595" cy="323165"/>
          </a:xfrm>
          <a:prstGeom prst="rect">
            <a:avLst/>
          </a:prstGeom>
          <a:noFill/>
        </p:spPr>
        <p:txBody>
          <a:bodyPr wrap="square" rtlCol="0">
            <a:spAutoFit/>
          </a:bodyPr>
          <a:lstStyle/>
          <a:p>
            <a:r>
              <a:rPr lang="en-US" sz="750" b="1" dirty="0"/>
              <a:t>CAL POLY OFF- CAMPUS APTS</a:t>
            </a:r>
          </a:p>
        </p:txBody>
      </p:sp>
      <p:sp>
        <p:nvSpPr>
          <p:cNvPr id="63" name="TextBox 62">
            <a:extLst>
              <a:ext uri="{FF2B5EF4-FFF2-40B4-BE49-F238E27FC236}">
                <a16:creationId xmlns:a16="http://schemas.microsoft.com/office/drawing/2014/main" id="{AC4017A2-D80D-C15D-F3D6-E52EA18B866E}"/>
              </a:ext>
            </a:extLst>
          </p:cNvPr>
          <p:cNvSpPr txBox="1"/>
          <p:nvPr/>
        </p:nvSpPr>
        <p:spPr>
          <a:xfrm>
            <a:off x="2714666" y="2100897"/>
            <a:ext cx="1189155" cy="253916"/>
          </a:xfrm>
          <a:prstGeom prst="rect">
            <a:avLst/>
          </a:prstGeom>
          <a:noFill/>
        </p:spPr>
        <p:txBody>
          <a:bodyPr wrap="square" rtlCol="0">
            <a:spAutoFit/>
          </a:bodyPr>
          <a:lstStyle/>
          <a:p>
            <a:r>
              <a:rPr lang="en-US" sz="1050" b="1" dirty="0"/>
              <a:t>COMMUNITY</a:t>
            </a:r>
          </a:p>
        </p:txBody>
      </p:sp>
      <p:sp>
        <p:nvSpPr>
          <p:cNvPr id="64" name="TextBox 63">
            <a:extLst>
              <a:ext uri="{FF2B5EF4-FFF2-40B4-BE49-F238E27FC236}">
                <a16:creationId xmlns:a16="http://schemas.microsoft.com/office/drawing/2014/main" id="{D60F04B5-0788-01DC-3D6F-3B1178D9C6EF}"/>
              </a:ext>
            </a:extLst>
          </p:cNvPr>
          <p:cNvSpPr txBox="1"/>
          <p:nvPr/>
        </p:nvSpPr>
        <p:spPr>
          <a:xfrm>
            <a:off x="4200090" y="1093777"/>
            <a:ext cx="1189155" cy="253916"/>
          </a:xfrm>
          <a:prstGeom prst="rect">
            <a:avLst/>
          </a:prstGeom>
          <a:noFill/>
        </p:spPr>
        <p:txBody>
          <a:bodyPr wrap="square" rtlCol="0">
            <a:spAutoFit/>
          </a:bodyPr>
          <a:lstStyle/>
          <a:p>
            <a:r>
              <a:rPr lang="en-US" sz="1050" b="1" dirty="0"/>
              <a:t>COMMUNITY</a:t>
            </a:r>
          </a:p>
        </p:txBody>
      </p:sp>
      <p:sp>
        <p:nvSpPr>
          <p:cNvPr id="65" name="TextBox 64">
            <a:extLst>
              <a:ext uri="{FF2B5EF4-FFF2-40B4-BE49-F238E27FC236}">
                <a16:creationId xmlns:a16="http://schemas.microsoft.com/office/drawing/2014/main" id="{702C6973-A21C-A5D8-9F6F-40BFEE2EBA23}"/>
              </a:ext>
            </a:extLst>
          </p:cNvPr>
          <p:cNvSpPr txBox="1"/>
          <p:nvPr/>
        </p:nvSpPr>
        <p:spPr>
          <a:xfrm>
            <a:off x="4348898" y="1574000"/>
            <a:ext cx="1189155" cy="253916"/>
          </a:xfrm>
          <a:prstGeom prst="rect">
            <a:avLst/>
          </a:prstGeom>
          <a:noFill/>
        </p:spPr>
        <p:txBody>
          <a:bodyPr wrap="square" rtlCol="0">
            <a:spAutoFit/>
          </a:bodyPr>
          <a:lstStyle/>
          <a:p>
            <a:r>
              <a:rPr lang="en-US" sz="1050" b="1" dirty="0"/>
              <a:t>COMMUNITY</a:t>
            </a:r>
          </a:p>
        </p:txBody>
      </p:sp>
      <p:sp>
        <p:nvSpPr>
          <p:cNvPr id="66" name="TextBox 65">
            <a:extLst>
              <a:ext uri="{FF2B5EF4-FFF2-40B4-BE49-F238E27FC236}">
                <a16:creationId xmlns:a16="http://schemas.microsoft.com/office/drawing/2014/main" id="{1150EA5D-7092-336E-652C-85C4C73F34FC}"/>
              </a:ext>
            </a:extLst>
          </p:cNvPr>
          <p:cNvSpPr txBox="1"/>
          <p:nvPr/>
        </p:nvSpPr>
        <p:spPr>
          <a:xfrm>
            <a:off x="6646328" y="3317075"/>
            <a:ext cx="1189155" cy="253916"/>
          </a:xfrm>
          <a:prstGeom prst="rect">
            <a:avLst/>
          </a:prstGeom>
          <a:noFill/>
        </p:spPr>
        <p:txBody>
          <a:bodyPr wrap="square" rtlCol="0">
            <a:spAutoFit/>
          </a:bodyPr>
          <a:lstStyle/>
          <a:p>
            <a:r>
              <a:rPr lang="en-US" sz="1050" b="1" dirty="0"/>
              <a:t>COMMUNITY</a:t>
            </a:r>
          </a:p>
        </p:txBody>
      </p:sp>
      <p:sp>
        <p:nvSpPr>
          <p:cNvPr id="67" name="TextBox 66">
            <a:extLst>
              <a:ext uri="{FF2B5EF4-FFF2-40B4-BE49-F238E27FC236}">
                <a16:creationId xmlns:a16="http://schemas.microsoft.com/office/drawing/2014/main" id="{B3270822-0FD0-DA60-F4C9-C23AF8ADB33F}"/>
              </a:ext>
            </a:extLst>
          </p:cNvPr>
          <p:cNvSpPr txBox="1"/>
          <p:nvPr/>
        </p:nvSpPr>
        <p:spPr>
          <a:xfrm>
            <a:off x="8229165" y="3145625"/>
            <a:ext cx="1189155" cy="253916"/>
          </a:xfrm>
          <a:prstGeom prst="rect">
            <a:avLst/>
          </a:prstGeom>
          <a:noFill/>
        </p:spPr>
        <p:txBody>
          <a:bodyPr wrap="square" rtlCol="0">
            <a:spAutoFit/>
          </a:bodyPr>
          <a:lstStyle/>
          <a:p>
            <a:r>
              <a:rPr lang="en-US" sz="1050" b="1" dirty="0"/>
              <a:t>COMMUNITY</a:t>
            </a:r>
          </a:p>
        </p:txBody>
      </p:sp>
      <p:sp>
        <p:nvSpPr>
          <p:cNvPr id="68" name="TextBox 67">
            <a:extLst>
              <a:ext uri="{FF2B5EF4-FFF2-40B4-BE49-F238E27FC236}">
                <a16:creationId xmlns:a16="http://schemas.microsoft.com/office/drawing/2014/main" id="{96EEB250-A7FA-47A9-9070-4B767B600F08}"/>
              </a:ext>
            </a:extLst>
          </p:cNvPr>
          <p:cNvSpPr txBox="1"/>
          <p:nvPr/>
        </p:nvSpPr>
        <p:spPr>
          <a:xfrm rot="21150869">
            <a:off x="7314558" y="1923491"/>
            <a:ext cx="1006349" cy="276999"/>
          </a:xfrm>
          <a:prstGeom prst="rect">
            <a:avLst/>
          </a:prstGeom>
          <a:solidFill>
            <a:schemeClr val="bg1">
              <a:alpha val="55000"/>
            </a:schemeClr>
          </a:solidFill>
          <a:ln>
            <a:solidFill>
              <a:schemeClr val="tx1"/>
            </a:solidFill>
          </a:ln>
        </p:spPr>
        <p:txBody>
          <a:bodyPr wrap="square" rtlCol="0">
            <a:spAutoFit/>
          </a:bodyPr>
          <a:lstStyle/>
          <a:p>
            <a:r>
              <a:rPr lang="en-US" sz="600" b="1" dirty="0"/>
              <a:t>UNION PACIFIC RAILROAD</a:t>
            </a:r>
          </a:p>
        </p:txBody>
      </p:sp>
      <p:sp>
        <p:nvSpPr>
          <p:cNvPr id="69" name="TextBox 68">
            <a:extLst>
              <a:ext uri="{FF2B5EF4-FFF2-40B4-BE49-F238E27FC236}">
                <a16:creationId xmlns:a16="http://schemas.microsoft.com/office/drawing/2014/main" id="{0026B394-91E6-CEB1-2E2B-80CC673A6558}"/>
              </a:ext>
            </a:extLst>
          </p:cNvPr>
          <p:cNvSpPr txBox="1"/>
          <p:nvPr/>
        </p:nvSpPr>
        <p:spPr>
          <a:xfrm rot="4575671">
            <a:off x="3356996" y="1080547"/>
            <a:ext cx="395468" cy="276999"/>
          </a:xfrm>
          <a:prstGeom prst="rect">
            <a:avLst/>
          </a:prstGeom>
          <a:solidFill>
            <a:schemeClr val="bg1">
              <a:alpha val="55000"/>
            </a:schemeClr>
          </a:solidFill>
          <a:ln>
            <a:solidFill>
              <a:schemeClr val="tx1"/>
            </a:solidFill>
          </a:ln>
        </p:spPr>
        <p:txBody>
          <a:bodyPr wrap="square" rtlCol="0">
            <a:spAutoFit/>
          </a:bodyPr>
          <a:lstStyle/>
          <a:p>
            <a:r>
              <a:rPr lang="en-US" sz="600" b="1" dirty="0"/>
              <a:t>57 FWY </a:t>
            </a:r>
          </a:p>
        </p:txBody>
      </p:sp>
      <p:sp>
        <p:nvSpPr>
          <p:cNvPr id="70" name="TextBox 69">
            <a:extLst>
              <a:ext uri="{FF2B5EF4-FFF2-40B4-BE49-F238E27FC236}">
                <a16:creationId xmlns:a16="http://schemas.microsoft.com/office/drawing/2014/main" id="{6E9C574B-DC23-E956-4609-43C9F9C9B191}"/>
              </a:ext>
            </a:extLst>
          </p:cNvPr>
          <p:cNvSpPr txBox="1"/>
          <p:nvPr/>
        </p:nvSpPr>
        <p:spPr>
          <a:xfrm rot="1988760">
            <a:off x="5624067" y="869282"/>
            <a:ext cx="393055" cy="276999"/>
          </a:xfrm>
          <a:prstGeom prst="rect">
            <a:avLst/>
          </a:prstGeom>
          <a:solidFill>
            <a:schemeClr val="bg1">
              <a:alpha val="55000"/>
            </a:schemeClr>
          </a:solidFill>
          <a:ln>
            <a:solidFill>
              <a:schemeClr val="tx1"/>
            </a:solidFill>
          </a:ln>
        </p:spPr>
        <p:txBody>
          <a:bodyPr wrap="square" rtlCol="0">
            <a:spAutoFit/>
          </a:bodyPr>
          <a:lstStyle/>
          <a:p>
            <a:r>
              <a:rPr lang="en-US" sz="600" b="1" dirty="0"/>
              <a:t>71 FWY </a:t>
            </a:r>
          </a:p>
        </p:txBody>
      </p:sp>
      <p:sp>
        <p:nvSpPr>
          <p:cNvPr id="71" name="TextBox 70">
            <a:extLst>
              <a:ext uri="{FF2B5EF4-FFF2-40B4-BE49-F238E27FC236}">
                <a16:creationId xmlns:a16="http://schemas.microsoft.com/office/drawing/2014/main" id="{639F7C22-BFB6-FEB2-BEC3-3121CA9EDACF}"/>
              </a:ext>
            </a:extLst>
          </p:cNvPr>
          <p:cNvSpPr txBox="1"/>
          <p:nvPr/>
        </p:nvSpPr>
        <p:spPr>
          <a:xfrm rot="18637787">
            <a:off x="3168019" y="3779767"/>
            <a:ext cx="1006349" cy="276999"/>
          </a:xfrm>
          <a:prstGeom prst="rect">
            <a:avLst/>
          </a:prstGeom>
          <a:solidFill>
            <a:schemeClr val="bg1">
              <a:alpha val="55000"/>
            </a:schemeClr>
          </a:solidFill>
          <a:ln>
            <a:solidFill>
              <a:schemeClr val="tx1"/>
            </a:solidFill>
          </a:ln>
        </p:spPr>
        <p:txBody>
          <a:bodyPr wrap="square" rtlCol="0">
            <a:spAutoFit/>
          </a:bodyPr>
          <a:lstStyle/>
          <a:p>
            <a:r>
              <a:rPr lang="en-US" sz="600" b="1" dirty="0"/>
              <a:t>UNION PACIFIC RAILROAD</a:t>
            </a:r>
          </a:p>
        </p:txBody>
      </p:sp>
      <p:sp>
        <p:nvSpPr>
          <p:cNvPr id="72" name="TextBox 71">
            <a:extLst>
              <a:ext uri="{FF2B5EF4-FFF2-40B4-BE49-F238E27FC236}">
                <a16:creationId xmlns:a16="http://schemas.microsoft.com/office/drawing/2014/main" id="{7EFCF725-63E1-4665-DDE1-EE22570CA160}"/>
              </a:ext>
            </a:extLst>
          </p:cNvPr>
          <p:cNvSpPr txBox="1"/>
          <p:nvPr/>
        </p:nvSpPr>
        <p:spPr>
          <a:xfrm rot="2874825">
            <a:off x="8268836" y="3644224"/>
            <a:ext cx="393055" cy="276999"/>
          </a:xfrm>
          <a:prstGeom prst="rect">
            <a:avLst/>
          </a:prstGeom>
          <a:solidFill>
            <a:schemeClr val="bg1">
              <a:alpha val="55000"/>
            </a:schemeClr>
          </a:solidFill>
          <a:ln>
            <a:solidFill>
              <a:schemeClr val="tx1"/>
            </a:solidFill>
          </a:ln>
        </p:spPr>
        <p:txBody>
          <a:bodyPr wrap="square" rtlCol="0">
            <a:spAutoFit/>
          </a:bodyPr>
          <a:lstStyle/>
          <a:p>
            <a:r>
              <a:rPr lang="en-US" sz="600" b="1" dirty="0"/>
              <a:t>71 FWY </a:t>
            </a:r>
          </a:p>
        </p:txBody>
      </p:sp>
      <p:sp>
        <p:nvSpPr>
          <p:cNvPr id="73" name="TextBox 72">
            <a:extLst>
              <a:ext uri="{FF2B5EF4-FFF2-40B4-BE49-F238E27FC236}">
                <a16:creationId xmlns:a16="http://schemas.microsoft.com/office/drawing/2014/main" id="{4FD74A5A-6EC9-DA12-8854-6DF940838F2A}"/>
              </a:ext>
            </a:extLst>
          </p:cNvPr>
          <p:cNvSpPr txBox="1"/>
          <p:nvPr/>
        </p:nvSpPr>
        <p:spPr>
          <a:xfrm rot="4575671">
            <a:off x="4047103" y="3865015"/>
            <a:ext cx="395468" cy="276999"/>
          </a:xfrm>
          <a:prstGeom prst="rect">
            <a:avLst/>
          </a:prstGeom>
          <a:solidFill>
            <a:schemeClr val="bg1">
              <a:alpha val="55000"/>
            </a:schemeClr>
          </a:solidFill>
          <a:ln>
            <a:solidFill>
              <a:schemeClr val="tx1"/>
            </a:solidFill>
          </a:ln>
        </p:spPr>
        <p:txBody>
          <a:bodyPr wrap="square" rtlCol="0">
            <a:spAutoFit/>
          </a:bodyPr>
          <a:lstStyle/>
          <a:p>
            <a:r>
              <a:rPr lang="en-US" sz="600" b="1" dirty="0"/>
              <a:t>57 FWY </a:t>
            </a:r>
          </a:p>
        </p:txBody>
      </p:sp>
      <p:sp>
        <p:nvSpPr>
          <p:cNvPr id="74" name="Oval 73">
            <a:extLst>
              <a:ext uri="{FF2B5EF4-FFF2-40B4-BE49-F238E27FC236}">
                <a16:creationId xmlns:a16="http://schemas.microsoft.com/office/drawing/2014/main" id="{990DB961-15C8-3903-5AB5-539EDDDB1709}"/>
              </a:ext>
            </a:extLst>
          </p:cNvPr>
          <p:cNvSpPr/>
          <p:nvPr/>
        </p:nvSpPr>
        <p:spPr>
          <a:xfrm rot="21237616">
            <a:off x="5929239" y="1992822"/>
            <a:ext cx="220463" cy="618105"/>
          </a:xfrm>
          <a:prstGeom prst="ellipse">
            <a:avLst/>
          </a:prstGeom>
          <a:solidFill>
            <a:srgbClr val="FFFF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TextBox 74">
            <a:extLst>
              <a:ext uri="{FF2B5EF4-FFF2-40B4-BE49-F238E27FC236}">
                <a16:creationId xmlns:a16="http://schemas.microsoft.com/office/drawing/2014/main" id="{67467AED-A4E7-EAA0-9B12-EFC6655CDA8E}"/>
              </a:ext>
            </a:extLst>
          </p:cNvPr>
          <p:cNvSpPr txBox="1"/>
          <p:nvPr/>
        </p:nvSpPr>
        <p:spPr>
          <a:xfrm>
            <a:off x="4741875" y="2880213"/>
            <a:ext cx="768442" cy="276999"/>
          </a:xfrm>
          <a:prstGeom prst="rect">
            <a:avLst/>
          </a:prstGeom>
          <a:solidFill>
            <a:srgbClr val="FFFF00">
              <a:alpha val="55000"/>
            </a:srgbClr>
          </a:solidFill>
          <a:ln>
            <a:solidFill>
              <a:schemeClr val="bg1"/>
            </a:solidFill>
          </a:ln>
        </p:spPr>
        <p:txBody>
          <a:bodyPr wrap="square" rtlCol="0">
            <a:spAutoFit/>
          </a:bodyPr>
          <a:lstStyle/>
          <a:p>
            <a:r>
              <a:rPr lang="en-US" sz="600" b="1" dirty="0"/>
              <a:t>PROJECT LOCATION</a:t>
            </a:r>
          </a:p>
        </p:txBody>
      </p:sp>
      <p:cxnSp>
        <p:nvCxnSpPr>
          <p:cNvPr id="77" name="Straight Arrow Connector 76">
            <a:extLst>
              <a:ext uri="{FF2B5EF4-FFF2-40B4-BE49-F238E27FC236}">
                <a16:creationId xmlns:a16="http://schemas.microsoft.com/office/drawing/2014/main" id="{4B7D23BC-1FF8-846C-BF1C-A4A3F7716344}"/>
              </a:ext>
            </a:extLst>
          </p:cNvPr>
          <p:cNvCxnSpPr>
            <a:cxnSpLocks/>
            <a:stCxn id="75" idx="3"/>
            <a:endCxn id="74" idx="3"/>
          </p:cNvCxnSpPr>
          <p:nvPr/>
        </p:nvCxnSpPr>
        <p:spPr>
          <a:xfrm flipV="1">
            <a:off x="5510317" y="2527396"/>
            <a:ext cx="474634" cy="49131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5FF3F78C-32F4-A265-A74A-5DA6964914DC}"/>
              </a:ext>
            </a:extLst>
          </p:cNvPr>
          <p:cNvSpPr txBox="1"/>
          <p:nvPr/>
        </p:nvSpPr>
        <p:spPr>
          <a:xfrm>
            <a:off x="5313634" y="3954891"/>
            <a:ext cx="768442" cy="369332"/>
          </a:xfrm>
          <a:prstGeom prst="rect">
            <a:avLst/>
          </a:prstGeom>
          <a:solidFill>
            <a:schemeClr val="bg1">
              <a:alpha val="55000"/>
            </a:schemeClr>
          </a:solidFill>
          <a:ln>
            <a:solidFill>
              <a:srgbClr val="FFFF00"/>
            </a:solidFill>
          </a:ln>
        </p:spPr>
        <p:txBody>
          <a:bodyPr wrap="square" rtlCol="0">
            <a:spAutoFit/>
          </a:bodyPr>
          <a:lstStyle/>
          <a:p>
            <a:r>
              <a:rPr lang="en-US" sz="600" b="1" dirty="0"/>
              <a:t>ELEMENTARY SCHOOL AND PARK</a:t>
            </a:r>
          </a:p>
        </p:txBody>
      </p:sp>
      <p:cxnSp>
        <p:nvCxnSpPr>
          <p:cNvPr id="81" name="Straight Arrow Connector 80">
            <a:extLst>
              <a:ext uri="{FF2B5EF4-FFF2-40B4-BE49-F238E27FC236}">
                <a16:creationId xmlns:a16="http://schemas.microsoft.com/office/drawing/2014/main" id="{F099402F-41C8-CBEE-1F7B-1A1F6B9C8548}"/>
              </a:ext>
            </a:extLst>
          </p:cNvPr>
          <p:cNvCxnSpPr>
            <a:cxnSpLocks/>
            <a:stCxn id="80" idx="3"/>
          </p:cNvCxnSpPr>
          <p:nvPr/>
        </p:nvCxnSpPr>
        <p:spPr>
          <a:xfrm flipV="1">
            <a:off x="6082076" y="3855403"/>
            <a:ext cx="1226244" cy="284154"/>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CC3C0DC4-AC52-21CF-7BB2-1EE89CF7E808}"/>
              </a:ext>
            </a:extLst>
          </p:cNvPr>
          <p:cNvSpPr txBox="1"/>
          <p:nvPr/>
        </p:nvSpPr>
        <p:spPr>
          <a:xfrm rot="21121652">
            <a:off x="6429066" y="2182144"/>
            <a:ext cx="654681" cy="276999"/>
          </a:xfrm>
          <a:prstGeom prst="rect">
            <a:avLst/>
          </a:prstGeom>
          <a:noFill/>
          <a:ln>
            <a:noFill/>
          </a:ln>
        </p:spPr>
        <p:txBody>
          <a:bodyPr wrap="square" rtlCol="0">
            <a:spAutoFit/>
          </a:bodyPr>
          <a:lstStyle/>
          <a:p>
            <a:r>
              <a:rPr lang="en-US" sz="600" b="1" dirty="0">
                <a:solidFill>
                  <a:schemeClr val="bg1"/>
                </a:solidFill>
              </a:rPr>
              <a:t>SOCCER FIELDS</a:t>
            </a:r>
          </a:p>
        </p:txBody>
      </p:sp>
      <p:sp>
        <p:nvSpPr>
          <p:cNvPr id="85" name="TextBox 84">
            <a:extLst>
              <a:ext uri="{FF2B5EF4-FFF2-40B4-BE49-F238E27FC236}">
                <a16:creationId xmlns:a16="http://schemas.microsoft.com/office/drawing/2014/main" id="{0BCEF3EA-E996-C6AD-EFC7-9D6C548A8509}"/>
              </a:ext>
            </a:extLst>
          </p:cNvPr>
          <p:cNvSpPr txBox="1"/>
          <p:nvPr/>
        </p:nvSpPr>
        <p:spPr>
          <a:xfrm>
            <a:off x="7293075" y="1138879"/>
            <a:ext cx="980607" cy="738664"/>
          </a:xfrm>
          <a:prstGeom prst="rect">
            <a:avLst/>
          </a:prstGeom>
          <a:noFill/>
        </p:spPr>
        <p:txBody>
          <a:bodyPr wrap="square" rtlCol="0">
            <a:spAutoFit/>
          </a:bodyPr>
          <a:lstStyle/>
          <a:p>
            <a:r>
              <a:rPr lang="en-US" sz="1050" b="1" dirty="0"/>
              <a:t>COMMERCIAL BUSINESSES </a:t>
            </a:r>
          </a:p>
        </p:txBody>
      </p:sp>
      <p:sp>
        <p:nvSpPr>
          <p:cNvPr id="86" name="TextBox 85">
            <a:extLst>
              <a:ext uri="{FF2B5EF4-FFF2-40B4-BE49-F238E27FC236}">
                <a16:creationId xmlns:a16="http://schemas.microsoft.com/office/drawing/2014/main" id="{A6C12466-1CBA-B3A6-0A90-827226874695}"/>
              </a:ext>
            </a:extLst>
          </p:cNvPr>
          <p:cNvSpPr txBox="1"/>
          <p:nvPr/>
        </p:nvSpPr>
        <p:spPr>
          <a:xfrm rot="21149840">
            <a:off x="8062272" y="2792162"/>
            <a:ext cx="980607" cy="276999"/>
          </a:xfrm>
          <a:prstGeom prst="rect">
            <a:avLst/>
          </a:prstGeom>
          <a:noFill/>
        </p:spPr>
        <p:txBody>
          <a:bodyPr wrap="square" rtlCol="0">
            <a:spAutoFit/>
          </a:bodyPr>
          <a:lstStyle/>
          <a:p>
            <a:r>
              <a:rPr lang="en-US" sz="600" b="1" dirty="0"/>
              <a:t>COMMERCIAL BUSINESSES </a:t>
            </a:r>
          </a:p>
        </p:txBody>
      </p:sp>
      <p:sp>
        <p:nvSpPr>
          <p:cNvPr id="2" name="Rectangle 1">
            <a:extLst>
              <a:ext uri="{FF2B5EF4-FFF2-40B4-BE49-F238E27FC236}">
                <a16:creationId xmlns:a16="http://schemas.microsoft.com/office/drawing/2014/main" id="{5ED68BF8-B470-202E-AB58-FCC0E898C758}"/>
              </a:ext>
            </a:extLst>
          </p:cNvPr>
          <p:cNvSpPr/>
          <p:nvPr/>
        </p:nvSpPr>
        <p:spPr>
          <a:xfrm>
            <a:off x="-11898" y="775017"/>
            <a:ext cx="9161613" cy="3634740"/>
          </a:xfrm>
          <a:prstGeom prst="rect">
            <a:avLst/>
          </a:prstGeom>
          <a:solidFill>
            <a:schemeClr val="bg1">
              <a:lumMod val="50000"/>
              <a:alpha val="6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 name="Straight Connector 3">
            <a:extLst>
              <a:ext uri="{FF2B5EF4-FFF2-40B4-BE49-F238E27FC236}">
                <a16:creationId xmlns:a16="http://schemas.microsoft.com/office/drawing/2014/main" id="{60562648-B199-F5B8-730E-FBFA02BAF69C}"/>
              </a:ext>
            </a:extLst>
          </p:cNvPr>
          <p:cNvCxnSpPr>
            <a:cxnSpLocks/>
          </p:cNvCxnSpPr>
          <p:nvPr/>
        </p:nvCxnSpPr>
        <p:spPr>
          <a:xfrm flipV="1">
            <a:off x="2394585" y="2752407"/>
            <a:ext cx="690395" cy="1102995"/>
          </a:xfrm>
          <a:prstGeom prst="line">
            <a:avLst/>
          </a:prstGeom>
          <a:ln w="50800">
            <a:solidFill>
              <a:schemeClr val="accent2">
                <a:lumMod val="50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8286B44-2296-7EC0-A723-F5F8899A4E0B}"/>
              </a:ext>
            </a:extLst>
          </p:cNvPr>
          <p:cNvCxnSpPr>
            <a:cxnSpLocks/>
          </p:cNvCxnSpPr>
          <p:nvPr/>
        </p:nvCxnSpPr>
        <p:spPr>
          <a:xfrm flipV="1">
            <a:off x="3069532" y="1589207"/>
            <a:ext cx="1189740" cy="1188720"/>
          </a:xfrm>
          <a:prstGeom prst="line">
            <a:avLst/>
          </a:prstGeom>
          <a:ln w="50800">
            <a:solidFill>
              <a:schemeClr val="accent2">
                <a:lumMod val="5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B01522A-8472-7B16-98FB-44BF5629BDAF}"/>
              </a:ext>
            </a:extLst>
          </p:cNvPr>
          <p:cNvCxnSpPr>
            <a:cxnSpLocks/>
          </p:cNvCxnSpPr>
          <p:nvPr/>
        </p:nvCxnSpPr>
        <p:spPr>
          <a:xfrm flipV="1">
            <a:off x="4247748" y="1374568"/>
            <a:ext cx="387117" cy="214640"/>
          </a:xfrm>
          <a:prstGeom prst="line">
            <a:avLst/>
          </a:prstGeom>
          <a:ln w="50800">
            <a:solidFill>
              <a:schemeClr val="accent2">
                <a:lumMod val="5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855EB81-AB15-BAFF-5E25-4775110147F0}"/>
              </a:ext>
            </a:extLst>
          </p:cNvPr>
          <p:cNvCxnSpPr>
            <a:cxnSpLocks/>
          </p:cNvCxnSpPr>
          <p:nvPr/>
        </p:nvCxnSpPr>
        <p:spPr>
          <a:xfrm flipV="1">
            <a:off x="4603324" y="1289368"/>
            <a:ext cx="311576" cy="95054"/>
          </a:xfrm>
          <a:prstGeom prst="line">
            <a:avLst/>
          </a:prstGeom>
          <a:ln w="50800">
            <a:solidFill>
              <a:schemeClr val="accent2">
                <a:lumMod val="50000"/>
              </a:schemeClr>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4E441434-40E9-8BAD-57BA-5692DBA1BA10}"/>
              </a:ext>
            </a:extLst>
          </p:cNvPr>
          <p:cNvCxnSpPr>
            <a:cxnSpLocks/>
          </p:cNvCxnSpPr>
          <p:nvPr/>
        </p:nvCxnSpPr>
        <p:spPr>
          <a:xfrm flipV="1">
            <a:off x="4908377" y="1277937"/>
            <a:ext cx="955602" cy="11431"/>
          </a:xfrm>
          <a:prstGeom prst="line">
            <a:avLst/>
          </a:prstGeom>
          <a:ln w="50800">
            <a:solidFill>
              <a:schemeClr val="accent2">
                <a:lumMod val="50000"/>
              </a:schemeClr>
            </a:solidFill>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FE7C0C0A-12C4-FDCA-117B-9569F006191C}"/>
              </a:ext>
            </a:extLst>
          </p:cNvPr>
          <p:cNvSpPr txBox="1"/>
          <p:nvPr/>
        </p:nvSpPr>
        <p:spPr>
          <a:xfrm>
            <a:off x="15480" y="45484"/>
            <a:ext cx="3921721" cy="1338828"/>
          </a:xfrm>
          <a:prstGeom prst="rect">
            <a:avLst/>
          </a:prstGeom>
          <a:solidFill>
            <a:schemeClr val="tx1"/>
          </a:solidFill>
        </p:spPr>
        <p:txBody>
          <a:bodyPr wrap="square" rtlCol="0">
            <a:spAutoFit/>
          </a:bodyPr>
          <a:lstStyle/>
          <a:p>
            <a:r>
              <a:rPr lang="en-US" sz="1350" dirty="0">
                <a:solidFill>
                  <a:schemeClr val="bg1"/>
                </a:solidFill>
              </a:rPr>
              <a:t>Presently, the City is completing design for the new 3.2 mile pedestrian and bike trail along the San Jose Creek.  The bike and pedestrian trails limits are from Temple Ave to Murchison St (by the 10 </a:t>
            </a:r>
            <a:r>
              <a:rPr lang="en-US" sz="1350" dirty="0" err="1">
                <a:solidFill>
                  <a:schemeClr val="bg1"/>
                </a:solidFill>
              </a:rPr>
              <a:t>fwy</a:t>
            </a:r>
            <a:r>
              <a:rPr lang="en-US" sz="1350" dirty="0">
                <a:solidFill>
                  <a:schemeClr val="bg1"/>
                </a:solidFill>
              </a:rPr>
              <a:t>).  The project is fully funded, as construction is anticipated to begin June 2025.</a:t>
            </a:r>
          </a:p>
        </p:txBody>
      </p:sp>
      <p:cxnSp>
        <p:nvCxnSpPr>
          <p:cNvPr id="7" name="Straight Connector 6">
            <a:extLst>
              <a:ext uri="{FF2B5EF4-FFF2-40B4-BE49-F238E27FC236}">
                <a16:creationId xmlns:a16="http://schemas.microsoft.com/office/drawing/2014/main" id="{D50B8267-F51E-E677-0D6A-3A169FE5008B}"/>
              </a:ext>
            </a:extLst>
          </p:cNvPr>
          <p:cNvCxnSpPr>
            <a:cxnSpLocks/>
          </p:cNvCxnSpPr>
          <p:nvPr/>
        </p:nvCxnSpPr>
        <p:spPr>
          <a:xfrm flipV="1">
            <a:off x="1640205" y="1859676"/>
            <a:ext cx="1264798" cy="163568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2F035B4-A58E-FB36-454B-4CBEAC55ADC8}"/>
              </a:ext>
            </a:extLst>
          </p:cNvPr>
          <p:cNvCxnSpPr>
            <a:cxnSpLocks/>
          </p:cNvCxnSpPr>
          <p:nvPr/>
        </p:nvCxnSpPr>
        <p:spPr>
          <a:xfrm flipV="1">
            <a:off x="2910086" y="1392237"/>
            <a:ext cx="1110719" cy="482716"/>
          </a:xfrm>
          <a:prstGeom prst="line">
            <a:avLst/>
          </a:prstGeom>
          <a:ln w="5080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115D7685-8E7F-D4D4-BD97-D853547B2212}"/>
              </a:ext>
            </a:extLst>
          </p:cNvPr>
          <p:cNvCxnSpPr>
            <a:cxnSpLocks/>
          </p:cNvCxnSpPr>
          <p:nvPr/>
        </p:nvCxnSpPr>
        <p:spPr>
          <a:xfrm flipV="1">
            <a:off x="3994785" y="766590"/>
            <a:ext cx="817245" cy="635626"/>
          </a:xfrm>
          <a:prstGeom prst="line">
            <a:avLst/>
          </a:prstGeom>
          <a:ln w="50800"/>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666FC2FF-F7F9-74E6-8C1A-8404A5E59850}"/>
              </a:ext>
            </a:extLst>
          </p:cNvPr>
          <p:cNvCxnSpPr>
            <a:cxnSpLocks/>
          </p:cNvCxnSpPr>
          <p:nvPr/>
        </p:nvCxnSpPr>
        <p:spPr>
          <a:xfrm flipV="1">
            <a:off x="4812030" y="323533"/>
            <a:ext cx="554355" cy="460727"/>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2353990-2D19-12CE-2C56-90FB3FFBB80B}"/>
              </a:ext>
            </a:extLst>
          </p:cNvPr>
          <p:cNvSpPr txBox="1"/>
          <p:nvPr/>
        </p:nvSpPr>
        <p:spPr>
          <a:xfrm>
            <a:off x="6009072" y="69615"/>
            <a:ext cx="2866557" cy="1338828"/>
          </a:xfrm>
          <a:prstGeom prst="rect">
            <a:avLst/>
          </a:prstGeom>
          <a:solidFill>
            <a:schemeClr val="tx1"/>
          </a:solidFill>
        </p:spPr>
        <p:txBody>
          <a:bodyPr wrap="square" rtlCol="0">
            <a:spAutoFit/>
          </a:bodyPr>
          <a:lstStyle/>
          <a:p>
            <a:r>
              <a:rPr lang="en-US" sz="1350" dirty="0">
                <a:solidFill>
                  <a:schemeClr val="bg1"/>
                </a:solidFill>
              </a:rPr>
              <a:t>This bike and pedestrian trail will connect many people to parks, schools, and communities to the north portion of Pomona as there will be access to the trail/bikeway throughout its limits.</a:t>
            </a:r>
          </a:p>
        </p:txBody>
      </p:sp>
    </p:spTree>
    <p:extLst>
      <p:ext uri="{BB962C8B-B14F-4D97-AF65-F5344CB8AC3E}">
        <p14:creationId xmlns:p14="http://schemas.microsoft.com/office/powerpoint/2010/main" val="2759505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DFF61B-977C-20E9-EB6C-38C8BADA5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8" y="775017"/>
            <a:ext cx="9152088" cy="3634740"/>
          </a:xfrm>
          <a:prstGeom prst="rect">
            <a:avLst/>
          </a:prstGeom>
        </p:spPr>
      </p:pic>
      <p:sp>
        <p:nvSpPr>
          <p:cNvPr id="6" name="Freeform: Shape 5">
            <a:extLst>
              <a:ext uri="{FF2B5EF4-FFF2-40B4-BE49-F238E27FC236}">
                <a16:creationId xmlns:a16="http://schemas.microsoft.com/office/drawing/2014/main" id="{D2E02659-4F20-2195-9D26-A85B87995D90}"/>
              </a:ext>
            </a:extLst>
          </p:cNvPr>
          <p:cNvSpPr/>
          <p:nvPr/>
        </p:nvSpPr>
        <p:spPr>
          <a:xfrm>
            <a:off x="62865" y="889317"/>
            <a:ext cx="3377565" cy="2606040"/>
          </a:xfrm>
          <a:custGeom>
            <a:avLst/>
            <a:gdLst>
              <a:gd name="connsiteX0" fmla="*/ 4503420 w 4503420"/>
              <a:gd name="connsiteY0" fmla="*/ 944880 h 3474720"/>
              <a:gd name="connsiteX1" fmla="*/ 3771900 w 4503420"/>
              <a:gd name="connsiteY1" fmla="*/ 1234440 h 3474720"/>
              <a:gd name="connsiteX2" fmla="*/ 2773680 w 4503420"/>
              <a:gd name="connsiteY2" fmla="*/ 2468880 h 3474720"/>
              <a:gd name="connsiteX3" fmla="*/ 2072640 w 4503420"/>
              <a:gd name="connsiteY3" fmla="*/ 3474720 h 3474720"/>
              <a:gd name="connsiteX4" fmla="*/ 1699260 w 4503420"/>
              <a:gd name="connsiteY4" fmla="*/ 3390900 h 3474720"/>
              <a:gd name="connsiteX5" fmla="*/ 1196340 w 4503420"/>
              <a:gd name="connsiteY5" fmla="*/ 3390900 h 3474720"/>
              <a:gd name="connsiteX6" fmla="*/ 960120 w 4503420"/>
              <a:gd name="connsiteY6" fmla="*/ 2613660 h 3474720"/>
              <a:gd name="connsiteX7" fmla="*/ 0 w 4503420"/>
              <a:gd name="connsiteY7" fmla="*/ 2522220 h 3474720"/>
              <a:gd name="connsiteX8" fmla="*/ 45720 w 4503420"/>
              <a:gd name="connsiteY8" fmla="*/ 1242060 h 3474720"/>
              <a:gd name="connsiteX9" fmla="*/ 1181100 w 4503420"/>
              <a:gd name="connsiteY9" fmla="*/ 312420 h 3474720"/>
              <a:gd name="connsiteX10" fmla="*/ 1866900 w 4503420"/>
              <a:gd name="connsiteY10" fmla="*/ 22860 h 3474720"/>
              <a:gd name="connsiteX11" fmla="*/ 3322320 w 4503420"/>
              <a:gd name="connsiteY11" fmla="*/ 0 h 3474720"/>
              <a:gd name="connsiteX12" fmla="*/ 3992880 w 4503420"/>
              <a:gd name="connsiteY12" fmla="*/ 99060 h 3474720"/>
              <a:gd name="connsiteX13" fmla="*/ 4442460 w 4503420"/>
              <a:gd name="connsiteY13" fmla="*/ 670560 h 3474720"/>
              <a:gd name="connsiteX14" fmla="*/ 4503420 w 4503420"/>
              <a:gd name="connsiteY14" fmla="*/ 944880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03420" h="3474720">
                <a:moveTo>
                  <a:pt x="4503420" y="944880"/>
                </a:moveTo>
                <a:lnTo>
                  <a:pt x="3771900" y="1234440"/>
                </a:lnTo>
                <a:lnTo>
                  <a:pt x="2773680" y="2468880"/>
                </a:lnTo>
                <a:lnTo>
                  <a:pt x="2072640" y="3474720"/>
                </a:lnTo>
                <a:lnTo>
                  <a:pt x="1699260" y="3390900"/>
                </a:lnTo>
                <a:lnTo>
                  <a:pt x="1196340" y="3390900"/>
                </a:lnTo>
                <a:lnTo>
                  <a:pt x="960120" y="2613660"/>
                </a:lnTo>
                <a:lnTo>
                  <a:pt x="0" y="2522220"/>
                </a:lnTo>
                <a:lnTo>
                  <a:pt x="45720" y="1242060"/>
                </a:lnTo>
                <a:lnTo>
                  <a:pt x="1181100" y="312420"/>
                </a:lnTo>
                <a:lnTo>
                  <a:pt x="1866900" y="22860"/>
                </a:lnTo>
                <a:lnTo>
                  <a:pt x="3322320" y="0"/>
                </a:lnTo>
                <a:lnTo>
                  <a:pt x="3992880" y="99060"/>
                </a:lnTo>
                <a:lnTo>
                  <a:pt x="4442460" y="670560"/>
                </a:lnTo>
                <a:lnTo>
                  <a:pt x="4503420" y="944880"/>
                </a:lnTo>
                <a:close/>
              </a:path>
            </a:pathLst>
          </a:custGeom>
          <a:solidFill>
            <a:srgbClr val="92D050">
              <a:alpha val="34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4DE8FB74-566C-206A-841B-695FCECB138F}"/>
              </a:ext>
            </a:extLst>
          </p:cNvPr>
          <p:cNvCxnSpPr/>
          <p:nvPr/>
        </p:nvCxnSpPr>
        <p:spPr>
          <a:xfrm>
            <a:off x="5457825" y="775017"/>
            <a:ext cx="1051560" cy="680085"/>
          </a:xfrm>
          <a:prstGeom prst="line">
            <a:avLst/>
          </a:prstGeom>
          <a:ln w="793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6C846C-07AE-BC78-1D2E-5D3F182D6742}"/>
              </a:ext>
            </a:extLst>
          </p:cNvPr>
          <p:cNvCxnSpPr>
            <a:cxnSpLocks/>
          </p:cNvCxnSpPr>
          <p:nvPr/>
        </p:nvCxnSpPr>
        <p:spPr>
          <a:xfrm flipV="1">
            <a:off x="5263515" y="2163762"/>
            <a:ext cx="1836186" cy="297180"/>
          </a:xfrm>
          <a:prstGeom prst="line">
            <a:avLst/>
          </a:prstGeom>
          <a:ln w="635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5E13B83-3F74-77B0-B861-510A3679C713}"/>
              </a:ext>
            </a:extLst>
          </p:cNvPr>
          <p:cNvCxnSpPr>
            <a:cxnSpLocks/>
          </p:cNvCxnSpPr>
          <p:nvPr/>
        </p:nvCxnSpPr>
        <p:spPr>
          <a:xfrm flipV="1">
            <a:off x="7103745" y="1878012"/>
            <a:ext cx="2040255" cy="297180"/>
          </a:xfrm>
          <a:prstGeom prst="line">
            <a:avLst/>
          </a:prstGeom>
          <a:ln w="6350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989C43DD-47DB-EAAE-FA22-A18AAED25A63}"/>
              </a:ext>
            </a:extLst>
          </p:cNvPr>
          <p:cNvSpPr/>
          <p:nvPr/>
        </p:nvSpPr>
        <p:spPr>
          <a:xfrm rot="21439870">
            <a:off x="4087088" y="2488182"/>
            <a:ext cx="1191400" cy="917070"/>
          </a:xfrm>
          <a:custGeom>
            <a:avLst/>
            <a:gdLst>
              <a:gd name="connsiteX0" fmla="*/ 1524000 w 1524000"/>
              <a:gd name="connsiteY0" fmla="*/ 0 h 1127821"/>
              <a:gd name="connsiteX1" fmla="*/ 1424940 w 1524000"/>
              <a:gd name="connsiteY1" fmla="*/ 30480 h 1127821"/>
              <a:gd name="connsiteX2" fmla="*/ 1386840 w 1524000"/>
              <a:gd name="connsiteY2" fmla="*/ 53340 h 1127821"/>
              <a:gd name="connsiteX3" fmla="*/ 1310640 w 1524000"/>
              <a:gd name="connsiteY3" fmla="*/ 68580 h 1127821"/>
              <a:gd name="connsiteX4" fmla="*/ 1249680 w 1524000"/>
              <a:gd name="connsiteY4" fmla="*/ 91440 h 1127821"/>
              <a:gd name="connsiteX5" fmla="*/ 1188720 w 1524000"/>
              <a:gd name="connsiteY5" fmla="*/ 99060 h 1127821"/>
              <a:gd name="connsiteX6" fmla="*/ 1150620 w 1524000"/>
              <a:gd name="connsiteY6" fmla="*/ 106680 h 1127821"/>
              <a:gd name="connsiteX7" fmla="*/ 1104900 w 1524000"/>
              <a:gd name="connsiteY7" fmla="*/ 114300 h 1127821"/>
              <a:gd name="connsiteX8" fmla="*/ 1074420 w 1524000"/>
              <a:gd name="connsiteY8" fmla="*/ 129540 h 1127821"/>
              <a:gd name="connsiteX9" fmla="*/ 1028700 w 1524000"/>
              <a:gd name="connsiteY9" fmla="*/ 137160 h 1127821"/>
              <a:gd name="connsiteX10" fmla="*/ 960120 w 1524000"/>
              <a:gd name="connsiteY10" fmla="*/ 190500 h 1127821"/>
              <a:gd name="connsiteX11" fmla="*/ 922020 w 1524000"/>
              <a:gd name="connsiteY11" fmla="*/ 213360 h 1127821"/>
              <a:gd name="connsiteX12" fmla="*/ 876300 w 1524000"/>
              <a:gd name="connsiteY12" fmla="*/ 243840 h 1127821"/>
              <a:gd name="connsiteX13" fmla="*/ 822960 w 1524000"/>
              <a:gd name="connsiteY13" fmla="*/ 281940 h 1127821"/>
              <a:gd name="connsiteX14" fmla="*/ 792480 w 1524000"/>
              <a:gd name="connsiteY14" fmla="*/ 297180 h 1127821"/>
              <a:gd name="connsiteX15" fmla="*/ 769620 w 1524000"/>
              <a:gd name="connsiteY15" fmla="*/ 320040 h 1127821"/>
              <a:gd name="connsiteX16" fmla="*/ 723900 w 1524000"/>
              <a:gd name="connsiteY16" fmla="*/ 358140 h 1127821"/>
              <a:gd name="connsiteX17" fmla="*/ 708660 w 1524000"/>
              <a:gd name="connsiteY17" fmla="*/ 381000 h 1127821"/>
              <a:gd name="connsiteX18" fmla="*/ 579120 w 1524000"/>
              <a:gd name="connsiteY18" fmla="*/ 495300 h 1127821"/>
              <a:gd name="connsiteX19" fmla="*/ 533400 w 1524000"/>
              <a:gd name="connsiteY19" fmla="*/ 533400 h 1127821"/>
              <a:gd name="connsiteX20" fmla="*/ 495300 w 1524000"/>
              <a:gd name="connsiteY20" fmla="*/ 556260 h 1127821"/>
              <a:gd name="connsiteX21" fmla="*/ 472440 w 1524000"/>
              <a:gd name="connsiteY21" fmla="*/ 579120 h 1127821"/>
              <a:gd name="connsiteX22" fmla="*/ 426720 w 1524000"/>
              <a:gd name="connsiteY22" fmla="*/ 609600 h 1127821"/>
              <a:gd name="connsiteX23" fmla="*/ 358140 w 1524000"/>
              <a:gd name="connsiteY23" fmla="*/ 693420 h 1127821"/>
              <a:gd name="connsiteX24" fmla="*/ 335280 w 1524000"/>
              <a:gd name="connsiteY24" fmla="*/ 723900 h 1127821"/>
              <a:gd name="connsiteX25" fmla="*/ 243840 w 1524000"/>
              <a:gd name="connsiteY25" fmla="*/ 822960 h 1127821"/>
              <a:gd name="connsiteX26" fmla="*/ 213360 w 1524000"/>
              <a:gd name="connsiteY26" fmla="*/ 868680 h 1127821"/>
              <a:gd name="connsiteX27" fmla="*/ 137160 w 1524000"/>
              <a:gd name="connsiteY27" fmla="*/ 929640 h 1127821"/>
              <a:gd name="connsiteX28" fmla="*/ 129540 w 1524000"/>
              <a:gd name="connsiteY28" fmla="*/ 952500 h 1127821"/>
              <a:gd name="connsiteX29" fmla="*/ 83820 w 1524000"/>
              <a:gd name="connsiteY29" fmla="*/ 1013460 h 1127821"/>
              <a:gd name="connsiteX30" fmla="*/ 60960 w 1524000"/>
              <a:gd name="connsiteY30" fmla="*/ 1043940 h 1127821"/>
              <a:gd name="connsiteX31" fmla="*/ 38100 w 1524000"/>
              <a:gd name="connsiteY31" fmla="*/ 1074420 h 1127821"/>
              <a:gd name="connsiteX32" fmla="*/ 15240 w 1524000"/>
              <a:gd name="connsiteY32" fmla="*/ 1104900 h 1127821"/>
              <a:gd name="connsiteX33" fmla="*/ 0 w 1524000"/>
              <a:gd name="connsiteY33" fmla="*/ 1127760 h 112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24000" h="1127821">
                <a:moveTo>
                  <a:pt x="1524000" y="0"/>
                </a:moveTo>
                <a:cubicBezTo>
                  <a:pt x="1434142" y="53915"/>
                  <a:pt x="1547881" y="-7348"/>
                  <a:pt x="1424940" y="30480"/>
                </a:cubicBezTo>
                <a:cubicBezTo>
                  <a:pt x="1410784" y="34836"/>
                  <a:pt x="1400891" y="48656"/>
                  <a:pt x="1386840" y="53340"/>
                </a:cubicBezTo>
                <a:cubicBezTo>
                  <a:pt x="1362266" y="61531"/>
                  <a:pt x="1334690" y="58960"/>
                  <a:pt x="1310640" y="68580"/>
                </a:cubicBezTo>
                <a:cubicBezTo>
                  <a:pt x="1307462" y="69851"/>
                  <a:pt x="1260630" y="89449"/>
                  <a:pt x="1249680" y="91440"/>
                </a:cubicBezTo>
                <a:cubicBezTo>
                  <a:pt x="1229532" y="95103"/>
                  <a:pt x="1208960" y="95946"/>
                  <a:pt x="1188720" y="99060"/>
                </a:cubicBezTo>
                <a:cubicBezTo>
                  <a:pt x="1175919" y="101029"/>
                  <a:pt x="1163363" y="104363"/>
                  <a:pt x="1150620" y="106680"/>
                </a:cubicBezTo>
                <a:cubicBezTo>
                  <a:pt x="1135419" y="109444"/>
                  <a:pt x="1120140" y="111760"/>
                  <a:pt x="1104900" y="114300"/>
                </a:cubicBezTo>
                <a:cubicBezTo>
                  <a:pt x="1094740" y="119380"/>
                  <a:pt x="1085300" y="126276"/>
                  <a:pt x="1074420" y="129540"/>
                </a:cubicBezTo>
                <a:cubicBezTo>
                  <a:pt x="1059621" y="133980"/>
                  <a:pt x="1042962" y="131218"/>
                  <a:pt x="1028700" y="137160"/>
                </a:cubicBezTo>
                <a:cubicBezTo>
                  <a:pt x="969377" y="161878"/>
                  <a:pt x="998659" y="161596"/>
                  <a:pt x="960120" y="190500"/>
                </a:cubicBezTo>
                <a:cubicBezTo>
                  <a:pt x="948272" y="199386"/>
                  <a:pt x="934515" y="205409"/>
                  <a:pt x="922020" y="213360"/>
                </a:cubicBezTo>
                <a:cubicBezTo>
                  <a:pt x="906567" y="223194"/>
                  <a:pt x="891359" y="233414"/>
                  <a:pt x="876300" y="243840"/>
                </a:cubicBezTo>
                <a:cubicBezTo>
                  <a:pt x="858335" y="256277"/>
                  <a:pt x="842503" y="272168"/>
                  <a:pt x="822960" y="281940"/>
                </a:cubicBezTo>
                <a:cubicBezTo>
                  <a:pt x="812800" y="287020"/>
                  <a:pt x="801723" y="290578"/>
                  <a:pt x="792480" y="297180"/>
                </a:cubicBezTo>
                <a:cubicBezTo>
                  <a:pt x="783711" y="303444"/>
                  <a:pt x="777674" y="312881"/>
                  <a:pt x="769620" y="320040"/>
                </a:cubicBezTo>
                <a:cubicBezTo>
                  <a:pt x="754793" y="333220"/>
                  <a:pt x="737928" y="344112"/>
                  <a:pt x="723900" y="358140"/>
                </a:cubicBezTo>
                <a:cubicBezTo>
                  <a:pt x="717424" y="364616"/>
                  <a:pt x="714691" y="374108"/>
                  <a:pt x="708660" y="381000"/>
                </a:cubicBezTo>
                <a:cubicBezTo>
                  <a:pt x="673038" y="421711"/>
                  <a:pt x="616908" y="463810"/>
                  <a:pt x="579120" y="495300"/>
                </a:cubicBezTo>
                <a:cubicBezTo>
                  <a:pt x="563880" y="508000"/>
                  <a:pt x="550411" y="523193"/>
                  <a:pt x="533400" y="533400"/>
                </a:cubicBezTo>
                <a:cubicBezTo>
                  <a:pt x="520700" y="541020"/>
                  <a:pt x="507148" y="547374"/>
                  <a:pt x="495300" y="556260"/>
                </a:cubicBezTo>
                <a:cubicBezTo>
                  <a:pt x="486679" y="562726"/>
                  <a:pt x="480946" y="572504"/>
                  <a:pt x="472440" y="579120"/>
                </a:cubicBezTo>
                <a:cubicBezTo>
                  <a:pt x="457982" y="590365"/>
                  <a:pt x="439672" y="596648"/>
                  <a:pt x="426720" y="609600"/>
                </a:cubicBezTo>
                <a:cubicBezTo>
                  <a:pt x="385899" y="650421"/>
                  <a:pt x="410326" y="623839"/>
                  <a:pt x="358140" y="693420"/>
                </a:cubicBezTo>
                <a:cubicBezTo>
                  <a:pt x="350520" y="703580"/>
                  <a:pt x="344260" y="714920"/>
                  <a:pt x="335280" y="723900"/>
                </a:cubicBezTo>
                <a:cubicBezTo>
                  <a:pt x="295390" y="763790"/>
                  <a:pt x="276358" y="779602"/>
                  <a:pt x="243840" y="822960"/>
                </a:cubicBezTo>
                <a:cubicBezTo>
                  <a:pt x="232850" y="837613"/>
                  <a:pt x="225681" y="855127"/>
                  <a:pt x="213360" y="868680"/>
                </a:cubicBezTo>
                <a:cubicBezTo>
                  <a:pt x="200151" y="883210"/>
                  <a:pt x="156451" y="915172"/>
                  <a:pt x="137160" y="929640"/>
                </a:cubicBezTo>
                <a:cubicBezTo>
                  <a:pt x="134620" y="937260"/>
                  <a:pt x="133852" y="945724"/>
                  <a:pt x="129540" y="952500"/>
                </a:cubicBezTo>
                <a:cubicBezTo>
                  <a:pt x="115903" y="973929"/>
                  <a:pt x="99060" y="993140"/>
                  <a:pt x="83820" y="1013460"/>
                </a:cubicBezTo>
                <a:lnTo>
                  <a:pt x="60960" y="1043940"/>
                </a:lnTo>
                <a:lnTo>
                  <a:pt x="38100" y="1074420"/>
                </a:lnTo>
                <a:lnTo>
                  <a:pt x="15240" y="1104900"/>
                </a:lnTo>
                <a:cubicBezTo>
                  <a:pt x="6817" y="1130170"/>
                  <a:pt x="15652" y="1127760"/>
                  <a:pt x="0" y="1127760"/>
                </a:cubicBezTo>
              </a:path>
            </a:pathLst>
          </a:custGeom>
          <a:noFill/>
          <a:ln w="63500" cmpd="dbl">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4" name="Straight Connector 33">
            <a:extLst>
              <a:ext uri="{FF2B5EF4-FFF2-40B4-BE49-F238E27FC236}">
                <a16:creationId xmlns:a16="http://schemas.microsoft.com/office/drawing/2014/main" id="{F22AE9AA-0974-55E0-943E-8E55332352F0}"/>
              </a:ext>
            </a:extLst>
          </p:cNvPr>
          <p:cNvCxnSpPr>
            <a:cxnSpLocks/>
          </p:cNvCxnSpPr>
          <p:nvPr/>
        </p:nvCxnSpPr>
        <p:spPr>
          <a:xfrm flipH="1">
            <a:off x="3234690" y="3432492"/>
            <a:ext cx="874395" cy="977265"/>
          </a:xfrm>
          <a:prstGeom prst="line">
            <a:avLst/>
          </a:prstGeom>
          <a:ln w="635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E6F51A6-84D4-E477-71C9-4B432558E7A2}"/>
              </a:ext>
            </a:extLst>
          </p:cNvPr>
          <p:cNvCxnSpPr>
            <a:cxnSpLocks/>
          </p:cNvCxnSpPr>
          <p:nvPr/>
        </p:nvCxnSpPr>
        <p:spPr>
          <a:xfrm flipH="1" flipV="1">
            <a:off x="3440430" y="775017"/>
            <a:ext cx="914400" cy="3634740"/>
          </a:xfrm>
          <a:prstGeom prst="line">
            <a:avLst/>
          </a:prstGeom>
          <a:ln w="793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034793AD-A38A-8D39-10A3-103C871D3326}"/>
              </a:ext>
            </a:extLst>
          </p:cNvPr>
          <p:cNvCxnSpPr>
            <a:cxnSpLocks/>
          </p:cNvCxnSpPr>
          <p:nvPr/>
        </p:nvCxnSpPr>
        <p:spPr>
          <a:xfrm>
            <a:off x="6509385" y="1455102"/>
            <a:ext cx="2463165" cy="2954655"/>
          </a:xfrm>
          <a:prstGeom prst="line">
            <a:avLst/>
          </a:prstGeom>
          <a:ln w="793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B66EEBE2-0CC3-8900-0C68-87A3F11B6F85}"/>
              </a:ext>
            </a:extLst>
          </p:cNvPr>
          <p:cNvSpPr/>
          <p:nvPr/>
        </p:nvSpPr>
        <p:spPr>
          <a:xfrm>
            <a:off x="2497455" y="1615122"/>
            <a:ext cx="1217295" cy="1137285"/>
          </a:xfrm>
          <a:custGeom>
            <a:avLst/>
            <a:gdLst>
              <a:gd name="connsiteX0" fmla="*/ 1371600 w 1623060"/>
              <a:gd name="connsiteY0" fmla="*/ 60960 h 1516380"/>
              <a:gd name="connsiteX1" fmla="*/ 731520 w 1623060"/>
              <a:gd name="connsiteY1" fmla="*/ 304800 h 1516380"/>
              <a:gd name="connsiteX2" fmla="*/ 243840 w 1623060"/>
              <a:gd name="connsiteY2" fmla="*/ 830580 h 1516380"/>
              <a:gd name="connsiteX3" fmla="*/ 0 w 1623060"/>
              <a:gd name="connsiteY3" fmla="*/ 1135380 h 1516380"/>
              <a:gd name="connsiteX4" fmla="*/ 708660 w 1623060"/>
              <a:gd name="connsiteY4" fmla="*/ 1516380 h 1516380"/>
              <a:gd name="connsiteX5" fmla="*/ 1333500 w 1623060"/>
              <a:gd name="connsiteY5" fmla="*/ 876300 h 1516380"/>
              <a:gd name="connsiteX6" fmla="*/ 1623060 w 1623060"/>
              <a:gd name="connsiteY6" fmla="*/ 647700 h 1516380"/>
              <a:gd name="connsiteX7" fmla="*/ 1478280 w 1623060"/>
              <a:gd name="connsiteY7" fmla="*/ 0 h 1516380"/>
              <a:gd name="connsiteX8" fmla="*/ 1371600 w 1623060"/>
              <a:gd name="connsiteY8" fmla="*/ 60960 h 15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3060" h="1516380">
                <a:moveTo>
                  <a:pt x="1371600" y="60960"/>
                </a:moveTo>
                <a:lnTo>
                  <a:pt x="731520" y="304800"/>
                </a:lnTo>
                <a:lnTo>
                  <a:pt x="243840" y="830580"/>
                </a:lnTo>
                <a:lnTo>
                  <a:pt x="0" y="1135380"/>
                </a:lnTo>
                <a:lnTo>
                  <a:pt x="708660" y="1516380"/>
                </a:lnTo>
                <a:lnTo>
                  <a:pt x="1333500" y="876300"/>
                </a:lnTo>
                <a:lnTo>
                  <a:pt x="1623060" y="647700"/>
                </a:lnTo>
                <a:lnTo>
                  <a:pt x="1478280" y="0"/>
                </a:lnTo>
                <a:lnTo>
                  <a:pt x="1371600" y="60960"/>
                </a:lnTo>
                <a:close/>
              </a:path>
            </a:pathLst>
          </a:custGeom>
          <a:solidFill>
            <a:schemeClr val="accent1">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Freeform: Shape 38">
            <a:extLst>
              <a:ext uri="{FF2B5EF4-FFF2-40B4-BE49-F238E27FC236}">
                <a16:creationId xmlns:a16="http://schemas.microsoft.com/office/drawing/2014/main" id="{D18BF891-893A-FE84-3D8E-392837F4D939}"/>
              </a:ext>
            </a:extLst>
          </p:cNvPr>
          <p:cNvSpPr/>
          <p:nvPr/>
        </p:nvSpPr>
        <p:spPr>
          <a:xfrm>
            <a:off x="3709035" y="797877"/>
            <a:ext cx="1468755" cy="1188720"/>
          </a:xfrm>
          <a:custGeom>
            <a:avLst/>
            <a:gdLst>
              <a:gd name="connsiteX0" fmla="*/ 396240 w 1958340"/>
              <a:gd name="connsiteY0" fmla="*/ 861060 h 1584960"/>
              <a:gd name="connsiteX1" fmla="*/ 0 w 1958340"/>
              <a:gd name="connsiteY1" fmla="*/ 1036320 h 1584960"/>
              <a:gd name="connsiteX2" fmla="*/ 106680 w 1958340"/>
              <a:gd name="connsiteY2" fmla="*/ 1584960 h 1584960"/>
              <a:gd name="connsiteX3" fmla="*/ 693420 w 1958340"/>
              <a:gd name="connsiteY3" fmla="*/ 1036320 h 1584960"/>
              <a:gd name="connsiteX4" fmla="*/ 1219200 w 1958340"/>
              <a:gd name="connsiteY4" fmla="*/ 731520 h 1584960"/>
              <a:gd name="connsiteX5" fmla="*/ 1775460 w 1958340"/>
              <a:gd name="connsiteY5" fmla="*/ 601980 h 1584960"/>
              <a:gd name="connsiteX6" fmla="*/ 1958340 w 1958340"/>
              <a:gd name="connsiteY6" fmla="*/ 601980 h 1584960"/>
              <a:gd name="connsiteX7" fmla="*/ 1615440 w 1958340"/>
              <a:gd name="connsiteY7" fmla="*/ 0 h 1584960"/>
              <a:gd name="connsiteX8" fmla="*/ 1341120 w 1958340"/>
              <a:gd name="connsiteY8" fmla="*/ 99060 h 1584960"/>
              <a:gd name="connsiteX9" fmla="*/ 792480 w 1958340"/>
              <a:gd name="connsiteY9" fmla="*/ 533400 h 1584960"/>
              <a:gd name="connsiteX10" fmla="*/ 396240 w 1958340"/>
              <a:gd name="connsiteY10" fmla="*/ 861060 h 158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8340" h="1584960">
                <a:moveTo>
                  <a:pt x="396240" y="861060"/>
                </a:moveTo>
                <a:lnTo>
                  <a:pt x="0" y="1036320"/>
                </a:lnTo>
                <a:lnTo>
                  <a:pt x="106680" y="1584960"/>
                </a:lnTo>
                <a:lnTo>
                  <a:pt x="693420" y="1036320"/>
                </a:lnTo>
                <a:lnTo>
                  <a:pt x="1219200" y="731520"/>
                </a:lnTo>
                <a:lnTo>
                  <a:pt x="1775460" y="601980"/>
                </a:lnTo>
                <a:lnTo>
                  <a:pt x="1958340" y="601980"/>
                </a:lnTo>
                <a:lnTo>
                  <a:pt x="1615440" y="0"/>
                </a:lnTo>
                <a:lnTo>
                  <a:pt x="1341120" y="99060"/>
                </a:lnTo>
                <a:lnTo>
                  <a:pt x="792480" y="533400"/>
                </a:lnTo>
                <a:lnTo>
                  <a:pt x="396240" y="861060"/>
                </a:lnTo>
                <a:close/>
              </a:path>
            </a:pathLst>
          </a:custGeom>
          <a:solidFill>
            <a:schemeClr val="accent1">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reeform: Shape 39">
            <a:extLst>
              <a:ext uri="{FF2B5EF4-FFF2-40B4-BE49-F238E27FC236}">
                <a16:creationId xmlns:a16="http://schemas.microsoft.com/office/drawing/2014/main" id="{38609F5C-176D-FF9B-21DE-428D470D6822}"/>
              </a:ext>
            </a:extLst>
          </p:cNvPr>
          <p:cNvSpPr/>
          <p:nvPr/>
        </p:nvSpPr>
        <p:spPr>
          <a:xfrm>
            <a:off x="1440180" y="3603942"/>
            <a:ext cx="880110" cy="628650"/>
          </a:xfrm>
          <a:custGeom>
            <a:avLst/>
            <a:gdLst>
              <a:gd name="connsiteX0" fmla="*/ 327660 w 1173480"/>
              <a:gd name="connsiteY0" fmla="*/ 0 h 838200"/>
              <a:gd name="connsiteX1" fmla="*/ 0 w 1173480"/>
              <a:gd name="connsiteY1" fmla="*/ 487680 h 838200"/>
              <a:gd name="connsiteX2" fmla="*/ 822960 w 1173480"/>
              <a:gd name="connsiteY2" fmla="*/ 838200 h 838200"/>
              <a:gd name="connsiteX3" fmla="*/ 1173480 w 1173480"/>
              <a:gd name="connsiteY3" fmla="*/ 434340 h 838200"/>
              <a:gd name="connsiteX4" fmla="*/ 327660 w 1173480"/>
              <a:gd name="connsiteY4" fmla="*/ 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480" h="838200">
                <a:moveTo>
                  <a:pt x="327660" y="0"/>
                </a:moveTo>
                <a:lnTo>
                  <a:pt x="0" y="487680"/>
                </a:lnTo>
                <a:lnTo>
                  <a:pt x="822960" y="838200"/>
                </a:lnTo>
                <a:lnTo>
                  <a:pt x="1173480" y="434340"/>
                </a:lnTo>
                <a:lnTo>
                  <a:pt x="327660" y="0"/>
                </a:lnTo>
                <a:close/>
              </a:path>
            </a:pathLst>
          </a:custGeom>
          <a:solidFill>
            <a:srgbClr val="92D050">
              <a:alpha val="32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Freeform: Shape 40">
            <a:extLst>
              <a:ext uri="{FF2B5EF4-FFF2-40B4-BE49-F238E27FC236}">
                <a16:creationId xmlns:a16="http://schemas.microsoft.com/office/drawing/2014/main" id="{D58ED486-205A-98BC-71E7-B52D35850C37}"/>
              </a:ext>
            </a:extLst>
          </p:cNvPr>
          <p:cNvSpPr/>
          <p:nvPr/>
        </p:nvSpPr>
        <p:spPr>
          <a:xfrm>
            <a:off x="5589270" y="2935287"/>
            <a:ext cx="3246120" cy="1474470"/>
          </a:xfrm>
          <a:custGeom>
            <a:avLst/>
            <a:gdLst>
              <a:gd name="connsiteX0" fmla="*/ 2423160 w 4328160"/>
              <a:gd name="connsiteY0" fmla="*/ 0 h 1965960"/>
              <a:gd name="connsiteX1" fmla="*/ 2423160 w 4328160"/>
              <a:gd name="connsiteY1" fmla="*/ 0 h 1965960"/>
              <a:gd name="connsiteX2" fmla="*/ 2362200 w 4328160"/>
              <a:gd name="connsiteY2" fmla="*/ 30480 h 1965960"/>
              <a:gd name="connsiteX3" fmla="*/ 967740 w 4328160"/>
              <a:gd name="connsiteY3" fmla="*/ 243840 h 1965960"/>
              <a:gd name="connsiteX4" fmla="*/ 396240 w 4328160"/>
              <a:gd name="connsiteY4" fmla="*/ 541020 h 1965960"/>
              <a:gd name="connsiteX5" fmla="*/ 0 w 4328160"/>
              <a:gd name="connsiteY5" fmla="*/ 800100 h 1965960"/>
              <a:gd name="connsiteX6" fmla="*/ 822960 w 4328160"/>
              <a:gd name="connsiteY6" fmla="*/ 1402080 h 1965960"/>
              <a:gd name="connsiteX7" fmla="*/ 1927860 w 4328160"/>
              <a:gd name="connsiteY7" fmla="*/ 1965960 h 1965960"/>
              <a:gd name="connsiteX8" fmla="*/ 4328160 w 4328160"/>
              <a:gd name="connsiteY8" fmla="*/ 1950720 h 1965960"/>
              <a:gd name="connsiteX9" fmla="*/ 3345180 w 4328160"/>
              <a:gd name="connsiteY9" fmla="*/ 769620 h 1965960"/>
              <a:gd name="connsiteX10" fmla="*/ 2735580 w 4328160"/>
              <a:gd name="connsiteY10" fmla="*/ 129540 h 1965960"/>
              <a:gd name="connsiteX11" fmla="*/ 2423160 w 4328160"/>
              <a:gd name="connsiteY11" fmla="*/ 0 h 196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8160" h="1965960">
                <a:moveTo>
                  <a:pt x="2423160" y="0"/>
                </a:moveTo>
                <a:lnTo>
                  <a:pt x="2423160" y="0"/>
                </a:lnTo>
                <a:lnTo>
                  <a:pt x="2362200" y="30480"/>
                </a:lnTo>
                <a:lnTo>
                  <a:pt x="967740" y="243840"/>
                </a:lnTo>
                <a:lnTo>
                  <a:pt x="396240" y="541020"/>
                </a:lnTo>
                <a:lnTo>
                  <a:pt x="0" y="800100"/>
                </a:lnTo>
                <a:lnTo>
                  <a:pt x="822960" y="1402080"/>
                </a:lnTo>
                <a:lnTo>
                  <a:pt x="1927860" y="1965960"/>
                </a:lnTo>
                <a:lnTo>
                  <a:pt x="4328160" y="1950720"/>
                </a:lnTo>
                <a:lnTo>
                  <a:pt x="3345180" y="769620"/>
                </a:lnTo>
                <a:lnTo>
                  <a:pt x="2735580" y="129540"/>
                </a:lnTo>
                <a:lnTo>
                  <a:pt x="2423160" y="0"/>
                </a:lnTo>
                <a:close/>
              </a:path>
            </a:pathLst>
          </a:custGeom>
          <a:solidFill>
            <a:schemeClr val="accent1">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Shape 41">
            <a:extLst>
              <a:ext uri="{FF2B5EF4-FFF2-40B4-BE49-F238E27FC236}">
                <a16:creationId xmlns:a16="http://schemas.microsoft.com/office/drawing/2014/main" id="{0B718EA9-54E7-98E4-E2FE-FC90CEAFE83C}"/>
              </a:ext>
            </a:extLst>
          </p:cNvPr>
          <p:cNvSpPr/>
          <p:nvPr/>
        </p:nvSpPr>
        <p:spPr>
          <a:xfrm>
            <a:off x="7960995" y="2946717"/>
            <a:ext cx="1188720" cy="1417320"/>
          </a:xfrm>
          <a:custGeom>
            <a:avLst/>
            <a:gdLst>
              <a:gd name="connsiteX0" fmla="*/ 0 w 1584960"/>
              <a:gd name="connsiteY0" fmla="*/ 175260 h 1889760"/>
              <a:gd name="connsiteX1" fmla="*/ 0 w 1584960"/>
              <a:gd name="connsiteY1" fmla="*/ 175260 h 1889760"/>
              <a:gd name="connsiteX2" fmla="*/ 624840 w 1584960"/>
              <a:gd name="connsiteY2" fmla="*/ 91440 h 1889760"/>
              <a:gd name="connsiteX3" fmla="*/ 701040 w 1584960"/>
              <a:gd name="connsiteY3" fmla="*/ 114300 h 1889760"/>
              <a:gd name="connsiteX4" fmla="*/ 1043940 w 1584960"/>
              <a:gd name="connsiteY4" fmla="*/ 68580 h 1889760"/>
              <a:gd name="connsiteX5" fmla="*/ 1584960 w 1584960"/>
              <a:gd name="connsiteY5" fmla="*/ 0 h 1889760"/>
              <a:gd name="connsiteX6" fmla="*/ 1562100 w 1584960"/>
              <a:gd name="connsiteY6" fmla="*/ 1889760 h 1889760"/>
              <a:gd name="connsiteX7" fmla="*/ 1409700 w 1584960"/>
              <a:gd name="connsiteY7" fmla="*/ 1882140 h 1889760"/>
              <a:gd name="connsiteX8" fmla="*/ 144780 w 1584960"/>
              <a:gd name="connsiteY8" fmla="*/ 434340 h 1889760"/>
              <a:gd name="connsiteX9" fmla="*/ 0 w 1584960"/>
              <a:gd name="connsiteY9" fmla="*/ 175260 h 18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4960" h="1889760">
                <a:moveTo>
                  <a:pt x="0" y="175260"/>
                </a:moveTo>
                <a:lnTo>
                  <a:pt x="0" y="175260"/>
                </a:lnTo>
                <a:lnTo>
                  <a:pt x="624840" y="91440"/>
                </a:lnTo>
                <a:lnTo>
                  <a:pt x="701040" y="114300"/>
                </a:lnTo>
                <a:lnTo>
                  <a:pt x="1043940" y="68580"/>
                </a:lnTo>
                <a:lnTo>
                  <a:pt x="1584960" y="0"/>
                </a:lnTo>
                <a:lnTo>
                  <a:pt x="1562100" y="1889760"/>
                </a:lnTo>
                <a:lnTo>
                  <a:pt x="1409700" y="1882140"/>
                </a:lnTo>
                <a:lnTo>
                  <a:pt x="144780" y="434340"/>
                </a:lnTo>
                <a:lnTo>
                  <a:pt x="0" y="175260"/>
                </a:lnTo>
                <a:close/>
              </a:path>
            </a:pathLst>
          </a:custGeom>
          <a:solidFill>
            <a:schemeClr val="accent1">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reeform: Shape 45">
            <a:extLst>
              <a:ext uri="{FF2B5EF4-FFF2-40B4-BE49-F238E27FC236}">
                <a16:creationId xmlns:a16="http://schemas.microsoft.com/office/drawing/2014/main" id="{E9618742-EE3D-7D58-9F66-9BFF57981F37}"/>
              </a:ext>
            </a:extLst>
          </p:cNvPr>
          <p:cNvSpPr/>
          <p:nvPr/>
        </p:nvSpPr>
        <p:spPr>
          <a:xfrm>
            <a:off x="3829050" y="1300797"/>
            <a:ext cx="1657350" cy="880110"/>
          </a:xfrm>
          <a:custGeom>
            <a:avLst/>
            <a:gdLst>
              <a:gd name="connsiteX0" fmla="*/ 1844040 w 2209800"/>
              <a:gd name="connsiteY0" fmla="*/ 0 h 1173480"/>
              <a:gd name="connsiteX1" fmla="*/ 1844040 w 2209800"/>
              <a:gd name="connsiteY1" fmla="*/ 0 h 1173480"/>
              <a:gd name="connsiteX2" fmla="*/ 1470660 w 2209800"/>
              <a:gd name="connsiteY2" fmla="*/ 15240 h 1173480"/>
              <a:gd name="connsiteX3" fmla="*/ 1120140 w 2209800"/>
              <a:gd name="connsiteY3" fmla="*/ 137160 h 1173480"/>
              <a:gd name="connsiteX4" fmla="*/ 662940 w 2209800"/>
              <a:gd name="connsiteY4" fmla="*/ 342900 h 1173480"/>
              <a:gd name="connsiteX5" fmla="*/ 335280 w 2209800"/>
              <a:gd name="connsiteY5" fmla="*/ 670560 h 1173480"/>
              <a:gd name="connsiteX6" fmla="*/ 0 w 2209800"/>
              <a:gd name="connsiteY6" fmla="*/ 1005840 h 1173480"/>
              <a:gd name="connsiteX7" fmla="*/ 30480 w 2209800"/>
              <a:gd name="connsiteY7" fmla="*/ 1173480 h 1173480"/>
              <a:gd name="connsiteX8" fmla="*/ 426720 w 2209800"/>
              <a:gd name="connsiteY8" fmla="*/ 1013460 h 1173480"/>
              <a:gd name="connsiteX9" fmla="*/ 960120 w 2209800"/>
              <a:gd name="connsiteY9" fmla="*/ 868680 h 1173480"/>
              <a:gd name="connsiteX10" fmla="*/ 1059180 w 2209800"/>
              <a:gd name="connsiteY10" fmla="*/ 891540 h 1173480"/>
              <a:gd name="connsiteX11" fmla="*/ 1516380 w 2209800"/>
              <a:gd name="connsiteY11" fmla="*/ 868680 h 1173480"/>
              <a:gd name="connsiteX12" fmla="*/ 1638300 w 2209800"/>
              <a:gd name="connsiteY12" fmla="*/ 883920 h 1173480"/>
              <a:gd name="connsiteX13" fmla="*/ 2186940 w 2209800"/>
              <a:gd name="connsiteY13" fmla="*/ 861060 h 1173480"/>
              <a:gd name="connsiteX14" fmla="*/ 2209800 w 2209800"/>
              <a:gd name="connsiteY14" fmla="*/ 792480 h 1173480"/>
              <a:gd name="connsiteX15" fmla="*/ 1844040 w 2209800"/>
              <a:gd name="connsiteY15" fmla="*/ 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9800" h="1173480">
                <a:moveTo>
                  <a:pt x="1844040" y="0"/>
                </a:moveTo>
                <a:lnTo>
                  <a:pt x="1844040" y="0"/>
                </a:lnTo>
                <a:lnTo>
                  <a:pt x="1470660" y="15240"/>
                </a:lnTo>
                <a:lnTo>
                  <a:pt x="1120140" y="137160"/>
                </a:lnTo>
                <a:lnTo>
                  <a:pt x="662940" y="342900"/>
                </a:lnTo>
                <a:lnTo>
                  <a:pt x="335280" y="670560"/>
                </a:lnTo>
                <a:lnTo>
                  <a:pt x="0" y="1005840"/>
                </a:lnTo>
                <a:lnTo>
                  <a:pt x="30480" y="1173480"/>
                </a:lnTo>
                <a:lnTo>
                  <a:pt x="426720" y="1013460"/>
                </a:lnTo>
                <a:lnTo>
                  <a:pt x="960120" y="868680"/>
                </a:lnTo>
                <a:lnTo>
                  <a:pt x="1059180" y="891540"/>
                </a:lnTo>
                <a:lnTo>
                  <a:pt x="1516380" y="868680"/>
                </a:lnTo>
                <a:lnTo>
                  <a:pt x="1638300" y="883920"/>
                </a:lnTo>
                <a:lnTo>
                  <a:pt x="2186940" y="861060"/>
                </a:lnTo>
                <a:lnTo>
                  <a:pt x="2209800" y="792480"/>
                </a:lnTo>
                <a:lnTo>
                  <a:pt x="1844040" y="0"/>
                </a:lnTo>
                <a:close/>
              </a:path>
            </a:pathLst>
          </a:custGeom>
          <a:solidFill>
            <a:schemeClr val="accent1">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Freeform: Shape 46">
            <a:extLst>
              <a:ext uri="{FF2B5EF4-FFF2-40B4-BE49-F238E27FC236}">
                <a16:creationId xmlns:a16="http://schemas.microsoft.com/office/drawing/2014/main" id="{291F4253-53F5-0FA9-FD68-3DEA437CA98D}"/>
              </a:ext>
            </a:extLst>
          </p:cNvPr>
          <p:cNvSpPr/>
          <p:nvPr/>
        </p:nvSpPr>
        <p:spPr>
          <a:xfrm>
            <a:off x="5246370" y="1295082"/>
            <a:ext cx="674370" cy="600075"/>
          </a:xfrm>
          <a:custGeom>
            <a:avLst/>
            <a:gdLst>
              <a:gd name="connsiteX0" fmla="*/ 0 w 899160"/>
              <a:gd name="connsiteY0" fmla="*/ 0 h 800100"/>
              <a:gd name="connsiteX1" fmla="*/ 373380 w 899160"/>
              <a:gd name="connsiteY1" fmla="*/ 792480 h 800100"/>
              <a:gd name="connsiteX2" fmla="*/ 800100 w 899160"/>
              <a:gd name="connsiteY2" fmla="*/ 800100 h 800100"/>
              <a:gd name="connsiteX3" fmla="*/ 899160 w 899160"/>
              <a:gd name="connsiteY3" fmla="*/ 708660 h 800100"/>
              <a:gd name="connsiteX4" fmla="*/ 830580 w 899160"/>
              <a:gd name="connsiteY4" fmla="*/ 7620 h 800100"/>
              <a:gd name="connsiteX5" fmla="*/ 137160 w 899160"/>
              <a:gd name="connsiteY5" fmla="*/ 15240 h 800100"/>
              <a:gd name="connsiteX6" fmla="*/ 0 w 899160"/>
              <a:gd name="connsiteY6"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160" h="800100">
                <a:moveTo>
                  <a:pt x="0" y="0"/>
                </a:moveTo>
                <a:lnTo>
                  <a:pt x="373380" y="792480"/>
                </a:lnTo>
                <a:lnTo>
                  <a:pt x="800100" y="800100"/>
                </a:lnTo>
                <a:lnTo>
                  <a:pt x="899160" y="708660"/>
                </a:lnTo>
                <a:lnTo>
                  <a:pt x="830580" y="7620"/>
                </a:lnTo>
                <a:lnTo>
                  <a:pt x="137160" y="15240"/>
                </a:lnTo>
                <a:lnTo>
                  <a:pt x="0" y="0"/>
                </a:lnTo>
                <a:close/>
              </a:path>
            </a:pathLst>
          </a:custGeom>
          <a:solidFill>
            <a:schemeClr val="accent2">
              <a:alpha val="42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reeform: Shape 47">
            <a:extLst>
              <a:ext uri="{FF2B5EF4-FFF2-40B4-BE49-F238E27FC236}">
                <a16:creationId xmlns:a16="http://schemas.microsoft.com/office/drawing/2014/main" id="{5E2419FC-A1E1-C024-153A-6B6F3C4D61B7}"/>
              </a:ext>
            </a:extLst>
          </p:cNvPr>
          <p:cNvSpPr/>
          <p:nvPr/>
        </p:nvSpPr>
        <p:spPr>
          <a:xfrm>
            <a:off x="6600825" y="786447"/>
            <a:ext cx="2548890" cy="1074420"/>
          </a:xfrm>
          <a:custGeom>
            <a:avLst/>
            <a:gdLst>
              <a:gd name="connsiteX0" fmla="*/ 0 w 3398520"/>
              <a:gd name="connsiteY0" fmla="*/ 281940 h 1432560"/>
              <a:gd name="connsiteX1" fmla="*/ 0 w 3398520"/>
              <a:gd name="connsiteY1" fmla="*/ 281940 h 1432560"/>
              <a:gd name="connsiteX2" fmla="*/ 22860 w 3398520"/>
              <a:gd name="connsiteY2" fmla="*/ 815340 h 1432560"/>
              <a:gd name="connsiteX3" fmla="*/ 434340 w 3398520"/>
              <a:gd name="connsiteY3" fmla="*/ 1432560 h 1432560"/>
              <a:gd name="connsiteX4" fmla="*/ 3398520 w 3398520"/>
              <a:gd name="connsiteY4" fmla="*/ 1371600 h 1432560"/>
              <a:gd name="connsiteX5" fmla="*/ 3383280 w 3398520"/>
              <a:gd name="connsiteY5" fmla="*/ 15240 h 1432560"/>
              <a:gd name="connsiteX6" fmla="*/ 1203960 w 3398520"/>
              <a:gd name="connsiteY6" fmla="*/ 0 h 1432560"/>
              <a:gd name="connsiteX7" fmla="*/ 0 w 3398520"/>
              <a:gd name="connsiteY7" fmla="*/ 281940 h 14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8520" h="1432560">
                <a:moveTo>
                  <a:pt x="0" y="281940"/>
                </a:moveTo>
                <a:lnTo>
                  <a:pt x="0" y="281940"/>
                </a:lnTo>
                <a:lnTo>
                  <a:pt x="22860" y="815340"/>
                </a:lnTo>
                <a:lnTo>
                  <a:pt x="434340" y="1432560"/>
                </a:lnTo>
                <a:lnTo>
                  <a:pt x="3398520" y="1371600"/>
                </a:lnTo>
                <a:lnTo>
                  <a:pt x="3383280" y="15240"/>
                </a:lnTo>
                <a:lnTo>
                  <a:pt x="1203960" y="0"/>
                </a:lnTo>
                <a:lnTo>
                  <a:pt x="0" y="281940"/>
                </a:lnTo>
                <a:close/>
              </a:path>
            </a:pathLst>
          </a:custGeom>
          <a:solidFill>
            <a:srgbClr val="C00000">
              <a:alpha val="4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Freeform: Shape 48">
            <a:extLst>
              <a:ext uri="{FF2B5EF4-FFF2-40B4-BE49-F238E27FC236}">
                <a16:creationId xmlns:a16="http://schemas.microsoft.com/office/drawing/2014/main" id="{7991F9A2-A091-F25D-97E8-78291A7A7724}"/>
              </a:ext>
            </a:extLst>
          </p:cNvPr>
          <p:cNvSpPr/>
          <p:nvPr/>
        </p:nvSpPr>
        <p:spPr>
          <a:xfrm>
            <a:off x="7783830" y="2660967"/>
            <a:ext cx="1348740" cy="405765"/>
          </a:xfrm>
          <a:custGeom>
            <a:avLst/>
            <a:gdLst>
              <a:gd name="connsiteX0" fmla="*/ 0 w 1798320"/>
              <a:gd name="connsiteY0" fmla="*/ 251460 h 541020"/>
              <a:gd name="connsiteX1" fmla="*/ 190500 w 1798320"/>
              <a:gd name="connsiteY1" fmla="*/ 541020 h 541020"/>
              <a:gd name="connsiteX2" fmla="*/ 922020 w 1798320"/>
              <a:gd name="connsiteY2" fmla="*/ 457200 h 541020"/>
              <a:gd name="connsiteX3" fmla="*/ 1021080 w 1798320"/>
              <a:gd name="connsiteY3" fmla="*/ 441960 h 541020"/>
              <a:gd name="connsiteX4" fmla="*/ 1097280 w 1798320"/>
              <a:gd name="connsiteY4" fmla="*/ 434340 h 541020"/>
              <a:gd name="connsiteX5" fmla="*/ 1798320 w 1798320"/>
              <a:gd name="connsiteY5" fmla="*/ 335280 h 541020"/>
              <a:gd name="connsiteX6" fmla="*/ 1775460 w 1798320"/>
              <a:gd name="connsiteY6" fmla="*/ 0 h 541020"/>
              <a:gd name="connsiteX7" fmla="*/ 190500 w 1798320"/>
              <a:gd name="connsiteY7" fmla="*/ 198120 h 541020"/>
              <a:gd name="connsiteX8" fmla="*/ 0 w 1798320"/>
              <a:gd name="connsiteY8" fmla="*/ 251460 h 54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8320" h="541020">
                <a:moveTo>
                  <a:pt x="0" y="251460"/>
                </a:moveTo>
                <a:lnTo>
                  <a:pt x="190500" y="541020"/>
                </a:lnTo>
                <a:lnTo>
                  <a:pt x="922020" y="457200"/>
                </a:lnTo>
                <a:lnTo>
                  <a:pt x="1021080" y="441960"/>
                </a:lnTo>
                <a:lnTo>
                  <a:pt x="1097280" y="434340"/>
                </a:lnTo>
                <a:lnTo>
                  <a:pt x="1798320" y="335280"/>
                </a:lnTo>
                <a:lnTo>
                  <a:pt x="1775460" y="0"/>
                </a:lnTo>
                <a:lnTo>
                  <a:pt x="190500" y="198120"/>
                </a:lnTo>
                <a:lnTo>
                  <a:pt x="0" y="251460"/>
                </a:lnTo>
                <a:close/>
              </a:path>
            </a:pathLst>
          </a:custGeom>
          <a:solidFill>
            <a:srgbClr val="C00000">
              <a:alpha val="4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Shape 51">
            <a:extLst>
              <a:ext uri="{FF2B5EF4-FFF2-40B4-BE49-F238E27FC236}">
                <a16:creationId xmlns:a16="http://schemas.microsoft.com/office/drawing/2014/main" id="{4F557891-056C-DF29-B77F-BE45249CF939}"/>
              </a:ext>
            </a:extLst>
          </p:cNvPr>
          <p:cNvSpPr/>
          <p:nvPr/>
        </p:nvSpPr>
        <p:spPr>
          <a:xfrm>
            <a:off x="5926455" y="1277937"/>
            <a:ext cx="708660" cy="600075"/>
          </a:xfrm>
          <a:custGeom>
            <a:avLst/>
            <a:gdLst>
              <a:gd name="connsiteX0" fmla="*/ 0 w 944880"/>
              <a:gd name="connsiteY0" fmla="*/ 30480 h 800100"/>
              <a:gd name="connsiteX1" fmla="*/ 15240 w 944880"/>
              <a:gd name="connsiteY1" fmla="*/ 426720 h 800100"/>
              <a:gd name="connsiteX2" fmla="*/ 121920 w 944880"/>
              <a:gd name="connsiteY2" fmla="*/ 784860 h 800100"/>
              <a:gd name="connsiteX3" fmla="*/ 944880 w 944880"/>
              <a:gd name="connsiteY3" fmla="*/ 800100 h 800100"/>
              <a:gd name="connsiteX4" fmla="*/ 944880 w 944880"/>
              <a:gd name="connsiteY4" fmla="*/ 586740 h 800100"/>
              <a:gd name="connsiteX5" fmla="*/ 289560 w 944880"/>
              <a:gd name="connsiteY5" fmla="*/ 0 h 800100"/>
              <a:gd name="connsiteX6" fmla="*/ 0 w 944880"/>
              <a:gd name="connsiteY6" fmla="*/ 3048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880" h="800100">
                <a:moveTo>
                  <a:pt x="0" y="30480"/>
                </a:moveTo>
                <a:lnTo>
                  <a:pt x="15240" y="426720"/>
                </a:lnTo>
                <a:lnTo>
                  <a:pt x="121920" y="784860"/>
                </a:lnTo>
                <a:lnTo>
                  <a:pt x="944880" y="800100"/>
                </a:lnTo>
                <a:lnTo>
                  <a:pt x="944880" y="586740"/>
                </a:lnTo>
                <a:lnTo>
                  <a:pt x="289560" y="0"/>
                </a:lnTo>
                <a:lnTo>
                  <a:pt x="0" y="30480"/>
                </a:lnTo>
                <a:close/>
              </a:path>
            </a:pathLst>
          </a:custGeom>
          <a:solidFill>
            <a:schemeClr val="accent2">
              <a:alpha val="42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Freeform: Shape 52">
            <a:extLst>
              <a:ext uri="{FF2B5EF4-FFF2-40B4-BE49-F238E27FC236}">
                <a16:creationId xmlns:a16="http://schemas.microsoft.com/office/drawing/2014/main" id="{DCF61572-C5D1-5F38-ECB0-0345439639B3}"/>
              </a:ext>
            </a:extLst>
          </p:cNvPr>
          <p:cNvSpPr/>
          <p:nvPr/>
        </p:nvSpPr>
        <p:spPr>
          <a:xfrm>
            <a:off x="6362700" y="2216150"/>
            <a:ext cx="766763" cy="295275"/>
          </a:xfrm>
          <a:custGeom>
            <a:avLst/>
            <a:gdLst>
              <a:gd name="connsiteX0" fmla="*/ 0 w 1022350"/>
              <a:gd name="connsiteY0" fmla="*/ 120650 h 393700"/>
              <a:gd name="connsiteX1" fmla="*/ 63500 w 1022350"/>
              <a:gd name="connsiteY1" fmla="*/ 393700 h 393700"/>
              <a:gd name="connsiteX2" fmla="*/ 1022350 w 1022350"/>
              <a:gd name="connsiteY2" fmla="*/ 260350 h 393700"/>
              <a:gd name="connsiteX3" fmla="*/ 895350 w 1022350"/>
              <a:gd name="connsiteY3" fmla="*/ 0 h 393700"/>
              <a:gd name="connsiteX4" fmla="*/ 0 w 1022350"/>
              <a:gd name="connsiteY4" fmla="*/ 12065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350" h="393700">
                <a:moveTo>
                  <a:pt x="0" y="120650"/>
                </a:moveTo>
                <a:lnTo>
                  <a:pt x="63500" y="393700"/>
                </a:lnTo>
                <a:lnTo>
                  <a:pt x="1022350" y="260350"/>
                </a:lnTo>
                <a:lnTo>
                  <a:pt x="895350" y="0"/>
                </a:lnTo>
                <a:lnTo>
                  <a:pt x="0" y="120650"/>
                </a:lnTo>
                <a:close/>
              </a:path>
            </a:pathLst>
          </a:custGeom>
          <a:solidFill>
            <a:schemeClr val="accent6">
              <a:alpha val="42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Freeform: Shape 53">
            <a:extLst>
              <a:ext uri="{FF2B5EF4-FFF2-40B4-BE49-F238E27FC236}">
                <a16:creationId xmlns:a16="http://schemas.microsoft.com/office/drawing/2014/main" id="{863967CD-A9B7-D792-FAAB-A4599EFA251C}"/>
              </a:ext>
            </a:extLst>
          </p:cNvPr>
          <p:cNvSpPr/>
          <p:nvPr/>
        </p:nvSpPr>
        <p:spPr>
          <a:xfrm>
            <a:off x="6117899" y="2329021"/>
            <a:ext cx="1238250" cy="719138"/>
          </a:xfrm>
          <a:custGeom>
            <a:avLst/>
            <a:gdLst>
              <a:gd name="connsiteX0" fmla="*/ 247650 w 1651000"/>
              <a:gd name="connsiteY0" fmla="*/ 0 h 958850"/>
              <a:gd name="connsiteX1" fmla="*/ 0 w 1651000"/>
              <a:gd name="connsiteY1" fmla="*/ 38100 h 958850"/>
              <a:gd name="connsiteX2" fmla="*/ 120650 w 1651000"/>
              <a:gd name="connsiteY2" fmla="*/ 958850 h 958850"/>
              <a:gd name="connsiteX3" fmla="*/ 1651000 w 1651000"/>
              <a:gd name="connsiteY3" fmla="*/ 679450 h 958850"/>
              <a:gd name="connsiteX4" fmla="*/ 1327150 w 1651000"/>
              <a:gd name="connsiteY4" fmla="*/ 127000 h 958850"/>
              <a:gd name="connsiteX5" fmla="*/ 330200 w 1651000"/>
              <a:gd name="connsiteY5" fmla="*/ 285750 h 958850"/>
              <a:gd name="connsiteX6" fmla="*/ 247650 w 1651000"/>
              <a:gd name="connsiteY6" fmla="*/ 0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000" h="958850">
                <a:moveTo>
                  <a:pt x="247650" y="0"/>
                </a:moveTo>
                <a:lnTo>
                  <a:pt x="0" y="38100"/>
                </a:lnTo>
                <a:lnTo>
                  <a:pt x="120650" y="958850"/>
                </a:lnTo>
                <a:lnTo>
                  <a:pt x="1651000" y="679450"/>
                </a:lnTo>
                <a:lnTo>
                  <a:pt x="1327150" y="127000"/>
                </a:lnTo>
                <a:lnTo>
                  <a:pt x="330200" y="285750"/>
                </a:lnTo>
                <a:lnTo>
                  <a:pt x="247650" y="0"/>
                </a:lnTo>
                <a:close/>
              </a:path>
            </a:pathLst>
          </a:custGeom>
          <a:solidFill>
            <a:srgbClr val="C00000">
              <a:alpha val="4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Freeform: Shape 54">
            <a:extLst>
              <a:ext uri="{FF2B5EF4-FFF2-40B4-BE49-F238E27FC236}">
                <a16:creationId xmlns:a16="http://schemas.microsoft.com/office/drawing/2014/main" id="{272DCD66-5510-B74C-9A98-7360F8D74CBF}"/>
              </a:ext>
            </a:extLst>
          </p:cNvPr>
          <p:cNvSpPr/>
          <p:nvPr/>
        </p:nvSpPr>
        <p:spPr>
          <a:xfrm>
            <a:off x="7105650" y="3713480"/>
            <a:ext cx="666750" cy="283845"/>
          </a:xfrm>
          <a:custGeom>
            <a:avLst/>
            <a:gdLst>
              <a:gd name="connsiteX0" fmla="*/ 25400 w 889000"/>
              <a:gd name="connsiteY0" fmla="*/ 0 h 457200"/>
              <a:gd name="connsiteX1" fmla="*/ 0 w 889000"/>
              <a:gd name="connsiteY1" fmla="*/ 412750 h 457200"/>
              <a:gd name="connsiteX2" fmla="*/ 673100 w 889000"/>
              <a:gd name="connsiteY2" fmla="*/ 457200 h 457200"/>
              <a:gd name="connsiteX3" fmla="*/ 889000 w 889000"/>
              <a:gd name="connsiteY3" fmla="*/ 381000 h 457200"/>
              <a:gd name="connsiteX4" fmla="*/ 819150 w 889000"/>
              <a:gd name="connsiteY4" fmla="*/ 38100 h 457200"/>
              <a:gd name="connsiteX5" fmla="*/ 25400 w 889000"/>
              <a:gd name="connsiteY5"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00" h="457200">
                <a:moveTo>
                  <a:pt x="25400" y="0"/>
                </a:moveTo>
                <a:lnTo>
                  <a:pt x="0" y="412750"/>
                </a:lnTo>
                <a:lnTo>
                  <a:pt x="673100" y="457200"/>
                </a:lnTo>
                <a:lnTo>
                  <a:pt x="889000" y="381000"/>
                </a:lnTo>
                <a:lnTo>
                  <a:pt x="819150" y="38100"/>
                </a:lnTo>
                <a:lnTo>
                  <a:pt x="25400" y="0"/>
                </a:lnTo>
                <a:close/>
              </a:path>
            </a:pathLst>
          </a:custGeom>
          <a:solidFill>
            <a:srgbClr val="92D050">
              <a:alpha val="3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TextBox 55">
            <a:extLst>
              <a:ext uri="{FF2B5EF4-FFF2-40B4-BE49-F238E27FC236}">
                <a16:creationId xmlns:a16="http://schemas.microsoft.com/office/drawing/2014/main" id="{9842CBF5-0351-E7F2-330E-E6B1D7BD36F2}"/>
              </a:ext>
            </a:extLst>
          </p:cNvPr>
          <p:cNvSpPr txBox="1"/>
          <p:nvPr/>
        </p:nvSpPr>
        <p:spPr>
          <a:xfrm>
            <a:off x="909878" y="1368037"/>
            <a:ext cx="1817210" cy="507831"/>
          </a:xfrm>
          <a:prstGeom prst="rect">
            <a:avLst/>
          </a:prstGeom>
          <a:noFill/>
        </p:spPr>
        <p:txBody>
          <a:bodyPr wrap="square" rtlCol="0">
            <a:spAutoFit/>
          </a:bodyPr>
          <a:lstStyle/>
          <a:p>
            <a:r>
              <a:rPr lang="en-US" sz="1350" b="1" dirty="0"/>
              <a:t>CAL POLY UNIVERSITY</a:t>
            </a:r>
          </a:p>
        </p:txBody>
      </p:sp>
      <p:sp>
        <p:nvSpPr>
          <p:cNvPr id="62" name="TextBox 61">
            <a:extLst>
              <a:ext uri="{FF2B5EF4-FFF2-40B4-BE49-F238E27FC236}">
                <a16:creationId xmlns:a16="http://schemas.microsoft.com/office/drawing/2014/main" id="{CF715A9F-3F19-883B-23FD-842D5788CD4F}"/>
              </a:ext>
            </a:extLst>
          </p:cNvPr>
          <p:cNvSpPr txBox="1"/>
          <p:nvPr/>
        </p:nvSpPr>
        <p:spPr>
          <a:xfrm>
            <a:off x="1492568" y="3768226"/>
            <a:ext cx="950595" cy="323165"/>
          </a:xfrm>
          <a:prstGeom prst="rect">
            <a:avLst/>
          </a:prstGeom>
          <a:noFill/>
        </p:spPr>
        <p:txBody>
          <a:bodyPr wrap="square" rtlCol="0">
            <a:spAutoFit/>
          </a:bodyPr>
          <a:lstStyle/>
          <a:p>
            <a:r>
              <a:rPr lang="en-US" sz="750" b="1" dirty="0"/>
              <a:t>CAL POLY OFF- CAMPUS APTS</a:t>
            </a:r>
          </a:p>
        </p:txBody>
      </p:sp>
      <p:sp>
        <p:nvSpPr>
          <p:cNvPr id="63" name="TextBox 62">
            <a:extLst>
              <a:ext uri="{FF2B5EF4-FFF2-40B4-BE49-F238E27FC236}">
                <a16:creationId xmlns:a16="http://schemas.microsoft.com/office/drawing/2014/main" id="{AC4017A2-D80D-C15D-F3D6-E52EA18B866E}"/>
              </a:ext>
            </a:extLst>
          </p:cNvPr>
          <p:cNvSpPr txBox="1"/>
          <p:nvPr/>
        </p:nvSpPr>
        <p:spPr>
          <a:xfrm>
            <a:off x="2714666" y="2100897"/>
            <a:ext cx="1189155" cy="253916"/>
          </a:xfrm>
          <a:prstGeom prst="rect">
            <a:avLst/>
          </a:prstGeom>
          <a:noFill/>
        </p:spPr>
        <p:txBody>
          <a:bodyPr wrap="square" rtlCol="0">
            <a:spAutoFit/>
          </a:bodyPr>
          <a:lstStyle/>
          <a:p>
            <a:r>
              <a:rPr lang="en-US" sz="1050" b="1" dirty="0"/>
              <a:t>COMMUNITY</a:t>
            </a:r>
          </a:p>
        </p:txBody>
      </p:sp>
      <p:sp>
        <p:nvSpPr>
          <p:cNvPr id="64" name="TextBox 63">
            <a:extLst>
              <a:ext uri="{FF2B5EF4-FFF2-40B4-BE49-F238E27FC236}">
                <a16:creationId xmlns:a16="http://schemas.microsoft.com/office/drawing/2014/main" id="{D60F04B5-0788-01DC-3D6F-3B1178D9C6EF}"/>
              </a:ext>
            </a:extLst>
          </p:cNvPr>
          <p:cNvSpPr txBox="1"/>
          <p:nvPr/>
        </p:nvSpPr>
        <p:spPr>
          <a:xfrm>
            <a:off x="4200090" y="1093777"/>
            <a:ext cx="1189155" cy="253916"/>
          </a:xfrm>
          <a:prstGeom prst="rect">
            <a:avLst/>
          </a:prstGeom>
          <a:noFill/>
        </p:spPr>
        <p:txBody>
          <a:bodyPr wrap="square" rtlCol="0">
            <a:spAutoFit/>
          </a:bodyPr>
          <a:lstStyle/>
          <a:p>
            <a:r>
              <a:rPr lang="en-US" sz="1050" b="1" dirty="0"/>
              <a:t>COMMUNITY</a:t>
            </a:r>
          </a:p>
        </p:txBody>
      </p:sp>
      <p:sp>
        <p:nvSpPr>
          <p:cNvPr id="65" name="TextBox 64">
            <a:extLst>
              <a:ext uri="{FF2B5EF4-FFF2-40B4-BE49-F238E27FC236}">
                <a16:creationId xmlns:a16="http://schemas.microsoft.com/office/drawing/2014/main" id="{702C6973-A21C-A5D8-9F6F-40BFEE2EBA23}"/>
              </a:ext>
            </a:extLst>
          </p:cNvPr>
          <p:cNvSpPr txBox="1"/>
          <p:nvPr/>
        </p:nvSpPr>
        <p:spPr>
          <a:xfrm>
            <a:off x="4348898" y="1574000"/>
            <a:ext cx="1189155" cy="253916"/>
          </a:xfrm>
          <a:prstGeom prst="rect">
            <a:avLst/>
          </a:prstGeom>
          <a:noFill/>
        </p:spPr>
        <p:txBody>
          <a:bodyPr wrap="square" rtlCol="0">
            <a:spAutoFit/>
          </a:bodyPr>
          <a:lstStyle/>
          <a:p>
            <a:r>
              <a:rPr lang="en-US" sz="1050" b="1" dirty="0"/>
              <a:t>COMMUNITY</a:t>
            </a:r>
          </a:p>
        </p:txBody>
      </p:sp>
      <p:sp>
        <p:nvSpPr>
          <p:cNvPr id="66" name="TextBox 65">
            <a:extLst>
              <a:ext uri="{FF2B5EF4-FFF2-40B4-BE49-F238E27FC236}">
                <a16:creationId xmlns:a16="http://schemas.microsoft.com/office/drawing/2014/main" id="{1150EA5D-7092-336E-652C-85C4C73F34FC}"/>
              </a:ext>
            </a:extLst>
          </p:cNvPr>
          <p:cNvSpPr txBox="1"/>
          <p:nvPr/>
        </p:nvSpPr>
        <p:spPr>
          <a:xfrm>
            <a:off x="6646328" y="3317075"/>
            <a:ext cx="1189155" cy="253916"/>
          </a:xfrm>
          <a:prstGeom prst="rect">
            <a:avLst/>
          </a:prstGeom>
          <a:noFill/>
        </p:spPr>
        <p:txBody>
          <a:bodyPr wrap="square" rtlCol="0">
            <a:spAutoFit/>
          </a:bodyPr>
          <a:lstStyle/>
          <a:p>
            <a:r>
              <a:rPr lang="en-US" sz="1050" b="1" dirty="0"/>
              <a:t>COMMUNITY</a:t>
            </a:r>
          </a:p>
        </p:txBody>
      </p:sp>
      <p:sp>
        <p:nvSpPr>
          <p:cNvPr id="67" name="TextBox 66">
            <a:extLst>
              <a:ext uri="{FF2B5EF4-FFF2-40B4-BE49-F238E27FC236}">
                <a16:creationId xmlns:a16="http://schemas.microsoft.com/office/drawing/2014/main" id="{B3270822-0FD0-DA60-F4C9-C23AF8ADB33F}"/>
              </a:ext>
            </a:extLst>
          </p:cNvPr>
          <p:cNvSpPr txBox="1"/>
          <p:nvPr/>
        </p:nvSpPr>
        <p:spPr>
          <a:xfrm>
            <a:off x="8229165" y="3145625"/>
            <a:ext cx="1189155" cy="253916"/>
          </a:xfrm>
          <a:prstGeom prst="rect">
            <a:avLst/>
          </a:prstGeom>
          <a:noFill/>
        </p:spPr>
        <p:txBody>
          <a:bodyPr wrap="square" rtlCol="0">
            <a:spAutoFit/>
          </a:bodyPr>
          <a:lstStyle/>
          <a:p>
            <a:r>
              <a:rPr lang="en-US" sz="1050" b="1" dirty="0"/>
              <a:t>COMMUNITY</a:t>
            </a:r>
          </a:p>
        </p:txBody>
      </p:sp>
      <p:sp>
        <p:nvSpPr>
          <p:cNvPr id="68" name="TextBox 67">
            <a:extLst>
              <a:ext uri="{FF2B5EF4-FFF2-40B4-BE49-F238E27FC236}">
                <a16:creationId xmlns:a16="http://schemas.microsoft.com/office/drawing/2014/main" id="{96EEB250-A7FA-47A9-9070-4B767B600F08}"/>
              </a:ext>
            </a:extLst>
          </p:cNvPr>
          <p:cNvSpPr txBox="1"/>
          <p:nvPr/>
        </p:nvSpPr>
        <p:spPr>
          <a:xfrm rot="21150869">
            <a:off x="7314558" y="1923491"/>
            <a:ext cx="1006349" cy="276999"/>
          </a:xfrm>
          <a:prstGeom prst="rect">
            <a:avLst/>
          </a:prstGeom>
          <a:solidFill>
            <a:schemeClr val="bg1">
              <a:alpha val="55000"/>
            </a:schemeClr>
          </a:solidFill>
          <a:ln>
            <a:solidFill>
              <a:schemeClr val="tx1"/>
            </a:solidFill>
          </a:ln>
        </p:spPr>
        <p:txBody>
          <a:bodyPr wrap="square" rtlCol="0">
            <a:spAutoFit/>
          </a:bodyPr>
          <a:lstStyle/>
          <a:p>
            <a:r>
              <a:rPr lang="en-US" sz="600" b="1" dirty="0"/>
              <a:t>UNION PACIFIC RAILROAD</a:t>
            </a:r>
          </a:p>
        </p:txBody>
      </p:sp>
      <p:sp>
        <p:nvSpPr>
          <p:cNvPr id="69" name="TextBox 68">
            <a:extLst>
              <a:ext uri="{FF2B5EF4-FFF2-40B4-BE49-F238E27FC236}">
                <a16:creationId xmlns:a16="http://schemas.microsoft.com/office/drawing/2014/main" id="{0026B394-91E6-CEB1-2E2B-80CC673A6558}"/>
              </a:ext>
            </a:extLst>
          </p:cNvPr>
          <p:cNvSpPr txBox="1"/>
          <p:nvPr/>
        </p:nvSpPr>
        <p:spPr>
          <a:xfrm rot="4575671">
            <a:off x="3356996" y="1080547"/>
            <a:ext cx="395468" cy="276999"/>
          </a:xfrm>
          <a:prstGeom prst="rect">
            <a:avLst/>
          </a:prstGeom>
          <a:solidFill>
            <a:schemeClr val="bg1">
              <a:alpha val="55000"/>
            </a:schemeClr>
          </a:solidFill>
          <a:ln>
            <a:solidFill>
              <a:schemeClr val="tx1"/>
            </a:solidFill>
          </a:ln>
        </p:spPr>
        <p:txBody>
          <a:bodyPr wrap="square" rtlCol="0">
            <a:spAutoFit/>
          </a:bodyPr>
          <a:lstStyle/>
          <a:p>
            <a:r>
              <a:rPr lang="en-US" sz="600" b="1" dirty="0"/>
              <a:t>57 FWY </a:t>
            </a:r>
          </a:p>
        </p:txBody>
      </p:sp>
      <p:sp>
        <p:nvSpPr>
          <p:cNvPr id="70" name="TextBox 69">
            <a:extLst>
              <a:ext uri="{FF2B5EF4-FFF2-40B4-BE49-F238E27FC236}">
                <a16:creationId xmlns:a16="http://schemas.microsoft.com/office/drawing/2014/main" id="{6E9C574B-DC23-E956-4609-43C9F9C9B191}"/>
              </a:ext>
            </a:extLst>
          </p:cNvPr>
          <p:cNvSpPr txBox="1"/>
          <p:nvPr/>
        </p:nvSpPr>
        <p:spPr>
          <a:xfrm rot="1988760">
            <a:off x="5624067" y="869282"/>
            <a:ext cx="393055" cy="276999"/>
          </a:xfrm>
          <a:prstGeom prst="rect">
            <a:avLst/>
          </a:prstGeom>
          <a:solidFill>
            <a:schemeClr val="bg1">
              <a:alpha val="55000"/>
            </a:schemeClr>
          </a:solidFill>
          <a:ln>
            <a:solidFill>
              <a:schemeClr val="tx1"/>
            </a:solidFill>
          </a:ln>
        </p:spPr>
        <p:txBody>
          <a:bodyPr wrap="square" rtlCol="0">
            <a:spAutoFit/>
          </a:bodyPr>
          <a:lstStyle/>
          <a:p>
            <a:r>
              <a:rPr lang="en-US" sz="600" b="1" dirty="0"/>
              <a:t>71 FWY </a:t>
            </a:r>
          </a:p>
        </p:txBody>
      </p:sp>
      <p:sp>
        <p:nvSpPr>
          <p:cNvPr id="71" name="TextBox 70">
            <a:extLst>
              <a:ext uri="{FF2B5EF4-FFF2-40B4-BE49-F238E27FC236}">
                <a16:creationId xmlns:a16="http://schemas.microsoft.com/office/drawing/2014/main" id="{639F7C22-BFB6-FEB2-BEC3-3121CA9EDACF}"/>
              </a:ext>
            </a:extLst>
          </p:cNvPr>
          <p:cNvSpPr txBox="1"/>
          <p:nvPr/>
        </p:nvSpPr>
        <p:spPr>
          <a:xfrm rot="18637787">
            <a:off x="3168019" y="3779767"/>
            <a:ext cx="1006349" cy="276999"/>
          </a:xfrm>
          <a:prstGeom prst="rect">
            <a:avLst/>
          </a:prstGeom>
          <a:solidFill>
            <a:schemeClr val="bg1">
              <a:alpha val="55000"/>
            </a:schemeClr>
          </a:solidFill>
          <a:ln>
            <a:solidFill>
              <a:schemeClr val="tx1"/>
            </a:solidFill>
          </a:ln>
        </p:spPr>
        <p:txBody>
          <a:bodyPr wrap="square" rtlCol="0">
            <a:spAutoFit/>
          </a:bodyPr>
          <a:lstStyle/>
          <a:p>
            <a:r>
              <a:rPr lang="en-US" sz="600" b="1" dirty="0"/>
              <a:t>UNION PACIFIC RAILROAD</a:t>
            </a:r>
          </a:p>
        </p:txBody>
      </p:sp>
      <p:sp>
        <p:nvSpPr>
          <p:cNvPr id="72" name="TextBox 71">
            <a:extLst>
              <a:ext uri="{FF2B5EF4-FFF2-40B4-BE49-F238E27FC236}">
                <a16:creationId xmlns:a16="http://schemas.microsoft.com/office/drawing/2014/main" id="{7EFCF725-63E1-4665-DDE1-EE22570CA160}"/>
              </a:ext>
            </a:extLst>
          </p:cNvPr>
          <p:cNvSpPr txBox="1"/>
          <p:nvPr/>
        </p:nvSpPr>
        <p:spPr>
          <a:xfrm rot="2874825">
            <a:off x="8268836" y="3644224"/>
            <a:ext cx="393055" cy="276999"/>
          </a:xfrm>
          <a:prstGeom prst="rect">
            <a:avLst/>
          </a:prstGeom>
          <a:solidFill>
            <a:schemeClr val="bg1">
              <a:alpha val="55000"/>
            </a:schemeClr>
          </a:solidFill>
          <a:ln>
            <a:solidFill>
              <a:schemeClr val="tx1"/>
            </a:solidFill>
          </a:ln>
        </p:spPr>
        <p:txBody>
          <a:bodyPr wrap="square" rtlCol="0">
            <a:spAutoFit/>
          </a:bodyPr>
          <a:lstStyle/>
          <a:p>
            <a:r>
              <a:rPr lang="en-US" sz="600" b="1" dirty="0"/>
              <a:t>71 FWY </a:t>
            </a:r>
          </a:p>
        </p:txBody>
      </p:sp>
      <p:sp>
        <p:nvSpPr>
          <p:cNvPr id="73" name="TextBox 72">
            <a:extLst>
              <a:ext uri="{FF2B5EF4-FFF2-40B4-BE49-F238E27FC236}">
                <a16:creationId xmlns:a16="http://schemas.microsoft.com/office/drawing/2014/main" id="{4FD74A5A-6EC9-DA12-8854-6DF940838F2A}"/>
              </a:ext>
            </a:extLst>
          </p:cNvPr>
          <p:cNvSpPr txBox="1"/>
          <p:nvPr/>
        </p:nvSpPr>
        <p:spPr>
          <a:xfrm rot="4575671">
            <a:off x="4047103" y="3865015"/>
            <a:ext cx="395468" cy="276999"/>
          </a:xfrm>
          <a:prstGeom prst="rect">
            <a:avLst/>
          </a:prstGeom>
          <a:solidFill>
            <a:schemeClr val="bg1">
              <a:alpha val="55000"/>
            </a:schemeClr>
          </a:solidFill>
          <a:ln>
            <a:solidFill>
              <a:schemeClr val="tx1"/>
            </a:solidFill>
          </a:ln>
        </p:spPr>
        <p:txBody>
          <a:bodyPr wrap="square" rtlCol="0">
            <a:spAutoFit/>
          </a:bodyPr>
          <a:lstStyle/>
          <a:p>
            <a:r>
              <a:rPr lang="en-US" sz="600" b="1" dirty="0"/>
              <a:t>57 FWY </a:t>
            </a:r>
          </a:p>
        </p:txBody>
      </p:sp>
      <p:sp>
        <p:nvSpPr>
          <p:cNvPr id="74" name="Oval 73">
            <a:extLst>
              <a:ext uri="{FF2B5EF4-FFF2-40B4-BE49-F238E27FC236}">
                <a16:creationId xmlns:a16="http://schemas.microsoft.com/office/drawing/2014/main" id="{990DB961-15C8-3903-5AB5-539EDDDB1709}"/>
              </a:ext>
            </a:extLst>
          </p:cNvPr>
          <p:cNvSpPr/>
          <p:nvPr/>
        </p:nvSpPr>
        <p:spPr>
          <a:xfrm rot="21237616">
            <a:off x="5929239" y="1992822"/>
            <a:ext cx="220463" cy="618105"/>
          </a:xfrm>
          <a:prstGeom prst="ellipse">
            <a:avLst/>
          </a:prstGeom>
          <a:solidFill>
            <a:srgbClr val="FFFF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TextBox 74">
            <a:extLst>
              <a:ext uri="{FF2B5EF4-FFF2-40B4-BE49-F238E27FC236}">
                <a16:creationId xmlns:a16="http://schemas.microsoft.com/office/drawing/2014/main" id="{67467AED-A4E7-EAA0-9B12-EFC6655CDA8E}"/>
              </a:ext>
            </a:extLst>
          </p:cNvPr>
          <p:cNvSpPr txBox="1"/>
          <p:nvPr/>
        </p:nvSpPr>
        <p:spPr>
          <a:xfrm>
            <a:off x="4741875" y="2880213"/>
            <a:ext cx="768442" cy="276999"/>
          </a:xfrm>
          <a:prstGeom prst="rect">
            <a:avLst/>
          </a:prstGeom>
          <a:solidFill>
            <a:srgbClr val="FFFF00">
              <a:alpha val="55000"/>
            </a:srgbClr>
          </a:solidFill>
          <a:ln>
            <a:solidFill>
              <a:schemeClr val="bg1"/>
            </a:solidFill>
          </a:ln>
        </p:spPr>
        <p:txBody>
          <a:bodyPr wrap="square" rtlCol="0">
            <a:spAutoFit/>
          </a:bodyPr>
          <a:lstStyle/>
          <a:p>
            <a:r>
              <a:rPr lang="en-US" sz="600" b="1" dirty="0"/>
              <a:t>PROJECT LOCATION</a:t>
            </a:r>
          </a:p>
        </p:txBody>
      </p:sp>
      <p:cxnSp>
        <p:nvCxnSpPr>
          <p:cNvPr id="77" name="Straight Arrow Connector 76">
            <a:extLst>
              <a:ext uri="{FF2B5EF4-FFF2-40B4-BE49-F238E27FC236}">
                <a16:creationId xmlns:a16="http://schemas.microsoft.com/office/drawing/2014/main" id="{4B7D23BC-1FF8-846C-BF1C-A4A3F7716344}"/>
              </a:ext>
            </a:extLst>
          </p:cNvPr>
          <p:cNvCxnSpPr>
            <a:cxnSpLocks/>
            <a:stCxn id="75" idx="3"/>
            <a:endCxn id="74" idx="3"/>
          </p:cNvCxnSpPr>
          <p:nvPr/>
        </p:nvCxnSpPr>
        <p:spPr>
          <a:xfrm flipV="1">
            <a:off x="5510317" y="2527396"/>
            <a:ext cx="474634" cy="49131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5FF3F78C-32F4-A265-A74A-5DA6964914DC}"/>
              </a:ext>
            </a:extLst>
          </p:cNvPr>
          <p:cNvSpPr txBox="1"/>
          <p:nvPr/>
        </p:nvSpPr>
        <p:spPr>
          <a:xfrm>
            <a:off x="5313634" y="3954891"/>
            <a:ext cx="768442" cy="369332"/>
          </a:xfrm>
          <a:prstGeom prst="rect">
            <a:avLst/>
          </a:prstGeom>
          <a:solidFill>
            <a:schemeClr val="bg1">
              <a:alpha val="55000"/>
            </a:schemeClr>
          </a:solidFill>
          <a:ln>
            <a:solidFill>
              <a:srgbClr val="FFFF00"/>
            </a:solidFill>
          </a:ln>
        </p:spPr>
        <p:txBody>
          <a:bodyPr wrap="square" rtlCol="0">
            <a:spAutoFit/>
          </a:bodyPr>
          <a:lstStyle/>
          <a:p>
            <a:r>
              <a:rPr lang="en-US" sz="600" b="1" dirty="0"/>
              <a:t>ELEMENTARY SCHOOL AND PARK</a:t>
            </a:r>
          </a:p>
        </p:txBody>
      </p:sp>
      <p:cxnSp>
        <p:nvCxnSpPr>
          <p:cNvPr id="81" name="Straight Arrow Connector 80">
            <a:extLst>
              <a:ext uri="{FF2B5EF4-FFF2-40B4-BE49-F238E27FC236}">
                <a16:creationId xmlns:a16="http://schemas.microsoft.com/office/drawing/2014/main" id="{F099402F-41C8-CBEE-1F7B-1A1F6B9C8548}"/>
              </a:ext>
            </a:extLst>
          </p:cNvPr>
          <p:cNvCxnSpPr>
            <a:cxnSpLocks/>
            <a:stCxn id="80" idx="3"/>
          </p:cNvCxnSpPr>
          <p:nvPr/>
        </p:nvCxnSpPr>
        <p:spPr>
          <a:xfrm flipV="1">
            <a:off x="6082076" y="3855403"/>
            <a:ext cx="1226244" cy="284154"/>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CC3C0DC4-AC52-21CF-7BB2-1EE89CF7E808}"/>
              </a:ext>
            </a:extLst>
          </p:cNvPr>
          <p:cNvSpPr txBox="1"/>
          <p:nvPr/>
        </p:nvSpPr>
        <p:spPr>
          <a:xfrm rot="21121652">
            <a:off x="6429066" y="2182144"/>
            <a:ext cx="654681" cy="276999"/>
          </a:xfrm>
          <a:prstGeom prst="rect">
            <a:avLst/>
          </a:prstGeom>
          <a:noFill/>
          <a:ln>
            <a:noFill/>
          </a:ln>
        </p:spPr>
        <p:txBody>
          <a:bodyPr wrap="square" rtlCol="0">
            <a:spAutoFit/>
          </a:bodyPr>
          <a:lstStyle/>
          <a:p>
            <a:r>
              <a:rPr lang="en-US" sz="600" b="1" dirty="0">
                <a:solidFill>
                  <a:schemeClr val="bg1"/>
                </a:solidFill>
              </a:rPr>
              <a:t>SOCCER FIELDS</a:t>
            </a:r>
          </a:p>
        </p:txBody>
      </p:sp>
      <p:sp>
        <p:nvSpPr>
          <p:cNvPr id="85" name="TextBox 84">
            <a:extLst>
              <a:ext uri="{FF2B5EF4-FFF2-40B4-BE49-F238E27FC236}">
                <a16:creationId xmlns:a16="http://schemas.microsoft.com/office/drawing/2014/main" id="{0BCEF3EA-E996-C6AD-EFC7-9D6C548A8509}"/>
              </a:ext>
            </a:extLst>
          </p:cNvPr>
          <p:cNvSpPr txBox="1"/>
          <p:nvPr/>
        </p:nvSpPr>
        <p:spPr>
          <a:xfrm>
            <a:off x="7293075" y="1138879"/>
            <a:ext cx="980607" cy="738664"/>
          </a:xfrm>
          <a:prstGeom prst="rect">
            <a:avLst/>
          </a:prstGeom>
          <a:noFill/>
        </p:spPr>
        <p:txBody>
          <a:bodyPr wrap="square" rtlCol="0">
            <a:spAutoFit/>
          </a:bodyPr>
          <a:lstStyle/>
          <a:p>
            <a:r>
              <a:rPr lang="en-US" sz="1050" b="1" dirty="0"/>
              <a:t>COMMERCIAL BUSINESSES </a:t>
            </a:r>
          </a:p>
        </p:txBody>
      </p:sp>
      <p:sp>
        <p:nvSpPr>
          <p:cNvPr id="86" name="TextBox 85">
            <a:extLst>
              <a:ext uri="{FF2B5EF4-FFF2-40B4-BE49-F238E27FC236}">
                <a16:creationId xmlns:a16="http://schemas.microsoft.com/office/drawing/2014/main" id="{A6C12466-1CBA-B3A6-0A90-827226874695}"/>
              </a:ext>
            </a:extLst>
          </p:cNvPr>
          <p:cNvSpPr txBox="1"/>
          <p:nvPr/>
        </p:nvSpPr>
        <p:spPr>
          <a:xfrm rot="21149840">
            <a:off x="8062272" y="2792162"/>
            <a:ext cx="980607" cy="276999"/>
          </a:xfrm>
          <a:prstGeom prst="rect">
            <a:avLst/>
          </a:prstGeom>
          <a:noFill/>
        </p:spPr>
        <p:txBody>
          <a:bodyPr wrap="square" rtlCol="0">
            <a:spAutoFit/>
          </a:bodyPr>
          <a:lstStyle/>
          <a:p>
            <a:r>
              <a:rPr lang="en-US" sz="600" b="1" dirty="0"/>
              <a:t>COMMERCIAL BUSINESSES </a:t>
            </a:r>
          </a:p>
        </p:txBody>
      </p:sp>
      <p:sp>
        <p:nvSpPr>
          <p:cNvPr id="2" name="Rectangle 1">
            <a:extLst>
              <a:ext uri="{FF2B5EF4-FFF2-40B4-BE49-F238E27FC236}">
                <a16:creationId xmlns:a16="http://schemas.microsoft.com/office/drawing/2014/main" id="{5ED68BF8-B470-202E-AB58-FCC0E898C758}"/>
              </a:ext>
            </a:extLst>
          </p:cNvPr>
          <p:cNvSpPr/>
          <p:nvPr/>
        </p:nvSpPr>
        <p:spPr>
          <a:xfrm>
            <a:off x="-11898" y="775017"/>
            <a:ext cx="9161613" cy="3634740"/>
          </a:xfrm>
          <a:prstGeom prst="rect">
            <a:avLst/>
          </a:prstGeom>
          <a:solidFill>
            <a:schemeClr val="bg1">
              <a:lumMod val="50000"/>
              <a:alpha val="6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 name="Straight Connector 3">
            <a:extLst>
              <a:ext uri="{FF2B5EF4-FFF2-40B4-BE49-F238E27FC236}">
                <a16:creationId xmlns:a16="http://schemas.microsoft.com/office/drawing/2014/main" id="{60562648-B199-F5B8-730E-FBFA02BAF69C}"/>
              </a:ext>
            </a:extLst>
          </p:cNvPr>
          <p:cNvCxnSpPr>
            <a:cxnSpLocks/>
          </p:cNvCxnSpPr>
          <p:nvPr/>
        </p:nvCxnSpPr>
        <p:spPr>
          <a:xfrm flipV="1">
            <a:off x="2394585" y="2752407"/>
            <a:ext cx="690395" cy="1102995"/>
          </a:xfrm>
          <a:prstGeom prst="line">
            <a:avLst/>
          </a:prstGeom>
          <a:ln w="50800">
            <a:solidFill>
              <a:schemeClr val="accent2">
                <a:lumMod val="50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8286B44-2296-7EC0-A723-F5F8899A4E0B}"/>
              </a:ext>
            </a:extLst>
          </p:cNvPr>
          <p:cNvCxnSpPr>
            <a:cxnSpLocks/>
          </p:cNvCxnSpPr>
          <p:nvPr/>
        </p:nvCxnSpPr>
        <p:spPr>
          <a:xfrm flipV="1">
            <a:off x="3069532" y="1589207"/>
            <a:ext cx="1189740" cy="1188720"/>
          </a:xfrm>
          <a:prstGeom prst="line">
            <a:avLst/>
          </a:prstGeom>
          <a:ln w="50800">
            <a:solidFill>
              <a:schemeClr val="accent2">
                <a:lumMod val="5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B01522A-8472-7B16-98FB-44BF5629BDAF}"/>
              </a:ext>
            </a:extLst>
          </p:cNvPr>
          <p:cNvCxnSpPr>
            <a:cxnSpLocks/>
          </p:cNvCxnSpPr>
          <p:nvPr/>
        </p:nvCxnSpPr>
        <p:spPr>
          <a:xfrm flipV="1">
            <a:off x="4247748" y="1374568"/>
            <a:ext cx="387117" cy="214640"/>
          </a:xfrm>
          <a:prstGeom prst="line">
            <a:avLst/>
          </a:prstGeom>
          <a:ln w="50800">
            <a:solidFill>
              <a:schemeClr val="accent2">
                <a:lumMod val="5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855EB81-AB15-BAFF-5E25-4775110147F0}"/>
              </a:ext>
            </a:extLst>
          </p:cNvPr>
          <p:cNvCxnSpPr>
            <a:cxnSpLocks/>
          </p:cNvCxnSpPr>
          <p:nvPr/>
        </p:nvCxnSpPr>
        <p:spPr>
          <a:xfrm flipV="1">
            <a:off x="4603324" y="1289368"/>
            <a:ext cx="311576" cy="95054"/>
          </a:xfrm>
          <a:prstGeom prst="line">
            <a:avLst/>
          </a:prstGeom>
          <a:ln w="50800">
            <a:solidFill>
              <a:schemeClr val="accent2">
                <a:lumMod val="50000"/>
              </a:schemeClr>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4E441434-40E9-8BAD-57BA-5692DBA1BA10}"/>
              </a:ext>
            </a:extLst>
          </p:cNvPr>
          <p:cNvCxnSpPr>
            <a:cxnSpLocks/>
          </p:cNvCxnSpPr>
          <p:nvPr/>
        </p:nvCxnSpPr>
        <p:spPr>
          <a:xfrm flipV="1">
            <a:off x="4908377" y="1277937"/>
            <a:ext cx="955602" cy="11431"/>
          </a:xfrm>
          <a:prstGeom prst="line">
            <a:avLst/>
          </a:prstGeom>
          <a:ln w="50800">
            <a:solidFill>
              <a:schemeClr val="accent2">
                <a:lumMod val="50000"/>
              </a:schemeClr>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D50B8267-F51E-E677-0D6A-3A169FE5008B}"/>
              </a:ext>
            </a:extLst>
          </p:cNvPr>
          <p:cNvCxnSpPr>
            <a:cxnSpLocks/>
          </p:cNvCxnSpPr>
          <p:nvPr/>
        </p:nvCxnSpPr>
        <p:spPr>
          <a:xfrm flipV="1">
            <a:off x="1640205" y="1859676"/>
            <a:ext cx="1264798" cy="1635681"/>
          </a:xfrm>
          <a:prstGeom prst="line">
            <a:avLst/>
          </a:prstGeom>
          <a:ln w="508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2F035B4-A58E-FB36-454B-4CBEAC55ADC8}"/>
              </a:ext>
            </a:extLst>
          </p:cNvPr>
          <p:cNvCxnSpPr>
            <a:cxnSpLocks/>
          </p:cNvCxnSpPr>
          <p:nvPr/>
        </p:nvCxnSpPr>
        <p:spPr>
          <a:xfrm flipV="1">
            <a:off x="2910086" y="1392237"/>
            <a:ext cx="1110719" cy="482716"/>
          </a:xfrm>
          <a:prstGeom prst="line">
            <a:avLst/>
          </a:prstGeom>
          <a:ln w="50800">
            <a:solidFill>
              <a:schemeClr val="accent2">
                <a:lumMod val="50000"/>
              </a:schemeClr>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115D7685-8E7F-D4D4-BD97-D853547B2212}"/>
              </a:ext>
            </a:extLst>
          </p:cNvPr>
          <p:cNvCxnSpPr>
            <a:cxnSpLocks/>
          </p:cNvCxnSpPr>
          <p:nvPr/>
        </p:nvCxnSpPr>
        <p:spPr>
          <a:xfrm flipV="1">
            <a:off x="3994785" y="766590"/>
            <a:ext cx="817245" cy="635626"/>
          </a:xfrm>
          <a:prstGeom prst="line">
            <a:avLst/>
          </a:prstGeom>
          <a:ln w="50800">
            <a:solidFill>
              <a:schemeClr val="accent2">
                <a:lumMod val="50000"/>
              </a:schemeClr>
            </a:solidFill>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666FC2FF-F7F9-74E6-8C1A-8404A5E59850}"/>
              </a:ext>
            </a:extLst>
          </p:cNvPr>
          <p:cNvCxnSpPr>
            <a:cxnSpLocks/>
          </p:cNvCxnSpPr>
          <p:nvPr/>
        </p:nvCxnSpPr>
        <p:spPr>
          <a:xfrm flipV="1">
            <a:off x="4789172" y="325720"/>
            <a:ext cx="554355" cy="460727"/>
          </a:xfrm>
          <a:prstGeom prst="straightConnector1">
            <a:avLst/>
          </a:prstGeom>
          <a:ln w="508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2353990-2D19-12CE-2C56-90FB3FFBB80B}"/>
              </a:ext>
            </a:extLst>
          </p:cNvPr>
          <p:cNvSpPr txBox="1"/>
          <p:nvPr/>
        </p:nvSpPr>
        <p:spPr>
          <a:xfrm>
            <a:off x="356567" y="2180919"/>
            <a:ext cx="4075103" cy="1200329"/>
          </a:xfrm>
          <a:prstGeom prst="rect">
            <a:avLst/>
          </a:prstGeom>
          <a:solidFill>
            <a:schemeClr val="tx1"/>
          </a:solidFill>
        </p:spPr>
        <p:txBody>
          <a:bodyPr wrap="square" rtlCol="0">
            <a:spAutoFit/>
          </a:bodyPr>
          <a:lstStyle/>
          <a:p>
            <a:r>
              <a:rPr lang="en-US" sz="1200" dirty="0">
                <a:solidFill>
                  <a:schemeClr val="bg1"/>
                </a:solidFill>
              </a:rPr>
              <a:t>3.  As part of the </a:t>
            </a:r>
            <a:r>
              <a:rPr lang="en-US" sz="1200" dirty="0">
                <a:solidFill>
                  <a:srgbClr val="FFFF00"/>
                </a:solidFill>
              </a:rPr>
              <a:t>City’s ATP Plan (Ped and Bike Master Plan)</a:t>
            </a:r>
            <a:r>
              <a:rPr lang="en-US" sz="1200" dirty="0">
                <a:solidFill>
                  <a:schemeClr val="bg1"/>
                </a:solidFill>
              </a:rPr>
              <a:t>,</a:t>
            </a:r>
            <a:r>
              <a:rPr lang="en-US" sz="1200" dirty="0">
                <a:solidFill>
                  <a:srgbClr val="FFFF00"/>
                </a:solidFill>
              </a:rPr>
              <a:t> </a:t>
            </a:r>
            <a:r>
              <a:rPr lang="en-US" sz="1200" dirty="0">
                <a:solidFill>
                  <a:schemeClr val="bg1"/>
                </a:solidFill>
              </a:rPr>
              <a:t>the City received ATP Cycle 4 funding to design and construct Humane Way to have Class 2 bike lanes and pedestrian walkways from Mission Bl to Valley Bl, while maintaining 4 lanes of  traffic.  Construction is scheduled to be completed by December 2025.</a:t>
            </a:r>
          </a:p>
        </p:txBody>
      </p:sp>
      <p:cxnSp>
        <p:nvCxnSpPr>
          <p:cNvPr id="8" name="Straight Connector 7">
            <a:extLst>
              <a:ext uri="{FF2B5EF4-FFF2-40B4-BE49-F238E27FC236}">
                <a16:creationId xmlns:a16="http://schemas.microsoft.com/office/drawing/2014/main" id="{80738E76-4574-D928-5991-0623F72BEC8E}"/>
              </a:ext>
            </a:extLst>
          </p:cNvPr>
          <p:cNvCxnSpPr>
            <a:cxnSpLocks/>
          </p:cNvCxnSpPr>
          <p:nvPr/>
        </p:nvCxnSpPr>
        <p:spPr>
          <a:xfrm flipV="1">
            <a:off x="8136522" y="3455351"/>
            <a:ext cx="137160" cy="11192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5B6B92F-94A3-DBFC-3BC0-5C29EE3A697B}"/>
              </a:ext>
            </a:extLst>
          </p:cNvPr>
          <p:cNvCxnSpPr>
            <a:cxnSpLocks/>
          </p:cNvCxnSpPr>
          <p:nvPr/>
        </p:nvCxnSpPr>
        <p:spPr>
          <a:xfrm flipH="1">
            <a:off x="7509510" y="3575735"/>
            <a:ext cx="627012" cy="105313"/>
          </a:xfrm>
          <a:prstGeom prst="line">
            <a:avLst/>
          </a:prstGeom>
          <a:ln w="3175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1D3E1771-5CE2-165C-C1B4-90C16392F5F0}"/>
              </a:ext>
            </a:extLst>
          </p:cNvPr>
          <p:cNvCxnSpPr>
            <a:cxnSpLocks/>
          </p:cNvCxnSpPr>
          <p:nvPr/>
        </p:nvCxnSpPr>
        <p:spPr>
          <a:xfrm flipH="1" flipV="1">
            <a:off x="6983064" y="3647565"/>
            <a:ext cx="550972" cy="28283"/>
          </a:xfrm>
          <a:prstGeom prst="line">
            <a:avLst/>
          </a:prstGeom>
          <a:ln w="31750"/>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862DA835-4241-AE4F-07C8-BA82A32FF4C5}"/>
              </a:ext>
            </a:extLst>
          </p:cNvPr>
          <p:cNvCxnSpPr>
            <a:cxnSpLocks/>
          </p:cNvCxnSpPr>
          <p:nvPr/>
        </p:nvCxnSpPr>
        <p:spPr>
          <a:xfrm flipH="1" flipV="1">
            <a:off x="6207588" y="3165449"/>
            <a:ext cx="775476" cy="482115"/>
          </a:xfrm>
          <a:prstGeom prst="line">
            <a:avLst/>
          </a:prstGeom>
          <a:ln w="31750"/>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FE7C0C0A-12C4-FDCA-117B-9569F006191C}"/>
              </a:ext>
            </a:extLst>
          </p:cNvPr>
          <p:cNvSpPr txBox="1"/>
          <p:nvPr/>
        </p:nvSpPr>
        <p:spPr>
          <a:xfrm>
            <a:off x="6256230" y="18772"/>
            <a:ext cx="2890196" cy="1754326"/>
          </a:xfrm>
          <a:prstGeom prst="rect">
            <a:avLst/>
          </a:prstGeom>
          <a:solidFill>
            <a:schemeClr val="tx1"/>
          </a:solidFill>
        </p:spPr>
        <p:txBody>
          <a:bodyPr wrap="square" rtlCol="0">
            <a:spAutoFit/>
          </a:bodyPr>
          <a:lstStyle/>
          <a:p>
            <a:r>
              <a:rPr lang="en-US" sz="1200" dirty="0">
                <a:solidFill>
                  <a:schemeClr val="bg1"/>
                </a:solidFill>
              </a:rPr>
              <a:t>2.  In addition to the ongoing improvements in connecting vital neighborhoods, </a:t>
            </a:r>
            <a:r>
              <a:rPr lang="en-US" sz="1200" dirty="0">
                <a:solidFill>
                  <a:srgbClr val="FFFF00"/>
                </a:solidFill>
              </a:rPr>
              <a:t>Caltrans will be constructing a key pedestrian and bike bridge across the SR71 </a:t>
            </a:r>
            <a:r>
              <a:rPr lang="en-US" sz="1200" dirty="0" err="1">
                <a:solidFill>
                  <a:srgbClr val="FFFF00"/>
                </a:solidFill>
              </a:rPr>
              <a:t>fwy</a:t>
            </a:r>
            <a:r>
              <a:rPr lang="en-US" sz="1200" dirty="0">
                <a:solidFill>
                  <a:schemeClr val="bg1"/>
                </a:solidFill>
              </a:rPr>
              <a:t>.  The location will connect Ninth Street, as Ninth Street has access to the Westmont Elementary School and Westmont Park &amp; Community Center on the west side of the SR71.  Bridging the communities.</a:t>
            </a:r>
          </a:p>
        </p:txBody>
      </p:sp>
      <p:sp>
        <p:nvSpPr>
          <p:cNvPr id="37" name="Oval 36">
            <a:extLst>
              <a:ext uri="{FF2B5EF4-FFF2-40B4-BE49-F238E27FC236}">
                <a16:creationId xmlns:a16="http://schemas.microsoft.com/office/drawing/2014/main" id="{6478F342-2171-5759-2133-2E7B6DBC91E2}"/>
              </a:ext>
            </a:extLst>
          </p:cNvPr>
          <p:cNvSpPr/>
          <p:nvPr/>
        </p:nvSpPr>
        <p:spPr>
          <a:xfrm>
            <a:off x="8022383" y="3334447"/>
            <a:ext cx="365075" cy="335735"/>
          </a:xfrm>
          <a:prstGeom prst="ellipse">
            <a:avLst/>
          </a:prstGeom>
          <a:solidFill>
            <a:srgbClr val="FFFF00">
              <a:alpha val="16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5" name="Straight Arrow Connector 44">
            <a:extLst>
              <a:ext uri="{FF2B5EF4-FFF2-40B4-BE49-F238E27FC236}">
                <a16:creationId xmlns:a16="http://schemas.microsoft.com/office/drawing/2014/main" id="{6C563856-3727-0A3A-CC1C-24B2C0E86AFE}"/>
              </a:ext>
            </a:extLst>
          </p:cNvPr>
          <p:cNvCxnSpPr>
            <a:cxnSpLocks/>
            <a:stCxn id="43" idx="2"/>
            <a:endCxn id="37" idx="0"/>
          </p:cNvCxnSpPr>
          <p:nvPr/>
        </p:nvCxnSpPr>
        <p:spPr>
          <a:xfrm>
            <a:off x="7701328" y="1773098"/>
            <a:ext cx="503593" cy="156134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FD604EC-E969-CA67-FD30-633AE1F0384B}"/>
              </a:ext>
            </a:extLst>
          </p:cNvPr>
          <p:cNvCxnSpPr>
            <a:cxnSpLocks/>
          </p:cNvCxnSpPr>
          <p:nvPr/>
        </p:nvCxnSpPr>
        <p:spPr>
          <a:xfrm flipH="1">
            <a:off x="8273683" y="3429952"/>
            <a:ext cx="523064" cy="25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85D3CA6-3E12-C2A3-B855-FBDB11B240F0}"/>
              </a:ext>
            </a:extLst>
          </p:cNvPr>
          <p:cNvCxnSpPr>
            <a:cxnSpLocks/>
          </p:cNvCxnSpPr>
          <p:nvPr/>
        </p:nvCxnSpPr>
        <p:spPr>
          <a:xfrm flipV="1">
            <a:off x="8761656" y="3382955"/>
            <a:ext cx="398369" cy="55096"/>
          </a:xfrm>
          <a:prstGeom prst="line">
            <a:avLst/>
          </a:prstGeom>
          <a:ln w="22225"/>
        </p:spPr>
        <p:style>
          <a:lnRef idx="1">
            <a:schemeClr val="dk1"/>
          </a:lnRef>
          <a:fillRef idx="0">
            <a:schemeClr val="dk1"/>
          </a:fillRef>
          <a:effectRef idx="0">
            <a:schemeClr val="dk1"/>
          </a:effectRef>
          <a:fontRef idx="minor">
            <a:schemeClr val="tx1"/>
          </a:fontRef>
        </p:style>
      </p:cxnSp>
      <p:sp>
        <p:nvSpPr>
          <p:cNvPr id="87" name="Oval 86">
            <a:extLst>
              <a:ext uri="{FF2B5EF4-FFF2-40B4-BE49-F238E27FC236}">
                <a16:creationId xmlns:a16="http://schemas.microsoft.com/office/drawing/2014/main" id="{74551313-A2B3-4DA0-C848-FF9EA202166F}"/>
              </a:ext>
            </a:extLst>
          </p:cNvPr>
          <p:cNvSpPr/>
          <p:nvPr/>
        </p:nvSpPr>
        <p:spPr>
          <a:xfrm>
            <a:off x="6016254" y="2946181"/>
            <a:ext cx="365075" cy="335735"/>
          </a:xfrm>
          <a:prstGeom prst="ellipse">
            <a:avLst/>
          </a:prstGeom>
          <a:solidFill>
            <a:srgbClr val="FFFF00">
              <a:alpha val="16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9" name="Straight Connector 88">
            <a:extLst>
              <a:ext uri="{FF2B5EF4-FFF2-40B4-BE49-F238E27FC236}">
                <a16:creationId xmlns:a16="http://schemas.microsoft.com/office/drawing/2014/main" id="{5E4E0451-ABBE-BC5F-56ED-38A0BFE9CB99}"/>
              </a:ext>
            </a:extLst>
          </p:cNvPr>
          <p:cNvCxnSpPr>
            <a:cxnSpLocks/>
          </p:cNvCxnSpPr>
          <p:nvPr/>
        </p:nvCxnSpPr>
        <p:spPr>
          <a:xfrm>
            <a:off x="6078265" y="2453776"/>
            <a:ext cx="94466" cy="6289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B92FF9AE-332A-61DC-C781-9E587D16C13B}"/>
              </a:ext>
            </a:extLst>
          </p:cNvPr>
          <p:cNvSpPr/>
          <p:nvPr/>
        </p:nvSpPr>
        <p:spPr>
          <a:xfrm>
            <a:off x="5799715" y="1775564"/>
            <a:ext cx="365075" cy="335735"/>
          </a:xfrm>
          <a:prstGeom prst="ellipse">
            <a:avLst/>
          </a:prstGeom>
          <a:solidFill>
            <a:srgbClr val="FFFF00">
              <a:alpha val="16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3" name="Straight Arrow Connector 92">
            <a:extLst>
              <a:ext uri="{FF2B5EF4-FFF2-40B4-BE49-F238E27FC236}">
                <a16:creationId xmlns:a16="http://schemas.microsoft.com/office/drawing/2014/main" id="{B86EB00B-5F08-CDAC-0C7C-E5759C6E3784}"/>
              </a:ext>
            </a:extLst>
          </p:cNvPr>
          <p:cNvCxnSpPr>
            <a:cxnSpLocks/>
            <a:stCxn id="31" idx="3"/>
            <a:endCxn id="87" idx="2"/>
          </p:cNvCxnSpPr>
          <p:nvPr/>
        </p:nvCxnSpPr>
        <p:spPr>
          <a:xfrm>
            <a:off x="4431670" y="2781084"/>
            <a:ext cx="1584584" cy="3329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04AEA46B-35A2-7168-3B4A-8CDBC5B1E1B3}"/>
              </a:ext>
            </a:extLst>
          </p:cNvPr>
          <p:cNvCxnSpPr>
            <a:cxnSpLocks/>
            <a:stCxn id="31" idx="3"/>
            <a:endCxn id="91" idx="3"/>
          </p:cNvCxnSpPr>
          <p:nvPr/>
        </p:nvCxnSpPr>
        <p:spPr>
          <a:xfrm flipV="1">
            <a:off x="4431670" y="2062132"/>
            <a:ext cx="1421509" cy="7189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401029D7-9398-DBB8-AE66-E11E741C3B43}"/>
              </a:ext>
            </a:extLst>
          </p:cNvPr>
          <p:cNvCxnSpPr>
            <a:cxnSpLocks/>
            <a:stCxn id="31" idx="3"/>
          </p:cNvCxnSpPr>
          <p:nvPr/>
        </p:nvCxnSpPr>
        <p:spPr>
          <a:xfrm flipV="1">
            <a:off x="4431670" y="1564208"/>
            <a:ext cx="1493114" cy="121687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5D1B53A9-DC8A-933A-D6E0-9802A86C5D0A}"/>
              </a:ext>
            </a:extLst>
          </p:cNvPr>
          <p:cNvSpPr txBox="1"/>
          <p:nvPr/>
        </p:nvSpPr>
        <p:spPr>
          <a:xfrm>
            <a:off x="-9316" y="734733"/>
            <a:ext cx="3834556" cy="830997"/>
          </a:xfrm>
          <a:prstGeom prst="rect">
            <a:avLst/>
          </a:prstGeom>
          <a:solidFill>
            <a:schemeClr val="tx1"/>
          </a:solidFill>
        </p:spPr>
        <p:txBody>
          <a:bodyPr wrap="square" rtlCol="0">
            <a:spAutoFit/>
          </a:bodyPr>
          <a:lstStyle/>
          <a:p>
            <a:r>
              <a:rPr lang="en-US" sz="1200" dirty="0">
                <a:solidFill>
                  <a:schemeClr val="bg1"/>
                </a:solidFill>
              </a:rPr>
              <a:t>1.  Ridgeway St, between Valley Bl and S. Campus Drive has been designed with Class 2 bike lanes.  This bike connection links cyclists to access the San Jose Creek Ped and Bike way.</a:t>
            </a:r>
          </a:p>
        </p:txBody>
      </p:sp>
      <p:cxnSp>
        <p:nvCxnSpPr>
          <p:cNvPr id="108" name="Straight Connector 107">
            <a:extLst>
              <a:ext uri="{FF2B5EF4-FFF2-40B4-BE49-F238E27FC236}">
                <a16:creationId xmlns:a16="http://schemas.microsoft.com/office/drawing/2014/main" id="{E6F22AE1-8A09-9C9F-C49F-45C338DDD1C5}"/>
              </a:ext>
            </a:extLst>
          </p:cNvPr>
          <p:cNvCxnSpPr>
            <a:cxnSpLocks/>
          </p:cNvCxnSpPr>
          <p:nvPr/>
        </p:nvCxnSpPr>
        <p:spPr>
          <a:xfrm flipH="1" flipV="1">
            <a:off x="4906693" y="744068"/>
            <a:ext cx="271097" cy="5242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09AB4ADC-A1AC-C252-4E07-3EA5E7DA26B5}"/>
              </a:ext>
            </a:extLst>
          </p:cNvPr>
          <p:cNvCxnSpPr>
            <a:cxnSpLocks/>
          </p:cNvCxnSpPr>
          <p:nvPr/>
        </p:nvCxnSpPr>
        <p:spPr>
          <a:xfrm>
            <a:off x="5867828" y="1268308"/>
            <a:ext cx="102528" cy="68008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F86D8F40-DB6C-DD4F-B5C5-972231BA6953}"/>
              </a:ext>
            </a:extLst>
          </p:cNvPr>
          <p:cNvCxnSpPr>
            <a:cxnSpLocks/>
          </p:cNvCxnSpPr>
          <p:nvPr/>
        </p:nvCxnSpPr>
        <p:spPr>
          <a:xfrm flipV="1">
            <a:off x="4431670" y="2742843"/>
            <a:ext cx="1672059" cy="95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E65230D0-E294-77CA-A3F1-5BFB1B2569BE}"/>
              </a:ext>
            </a:extLst>
          </p:cNvPr>
          <p:cNvCxnSpPr>
            <a:cxnSpLocks/>
          </p:cNvCxnSpPr>
          <p:nvPr/>
        </p:nvCxnSpPr>
        <p:spPr>
          <a:xfrm flipH="1">
            <a:off x="6983064" y="1750015"/>
            <a:ext cx="718264" cy="18975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9D2282BD-DC71-D77E-BE2F-9766FD9305D8}"/>
              </a:ext>
            </a:extLst>
          </p:cNvPr>
          <p:cNvCxnSpPr>
            <a:cxnSpLocks/>
            <a:stCxn id="106" idx="3"/>
          </p:cNvCxnSpPr>
          <p:nvPr/>
        </p:nvCxnSpPr>
        <p:spPr>
          <a:xfrm flipV="1">
            <a:off x="3825240" y="1007781"/>
            <a:ext cx="1213703" cy="14245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117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9200" y="378491"/>
            <a:ext cx="7091082" cy="1446550"/>
          </a:xfrm>
        </p:spPr>
        <p:txBody>
          <a:bodyPr/>
          <a:lstStyle/>
          <a:p>
            <a:r>
              <a:rPr lang="en-US" sz="1600" dirty="0"/>
              <a:t>3.5 mile long walking trail &amp; bike path running adjacent with the San Jose Creek</a:t>
            </a:r>
            <a:br>
              <a:rPr lang="en-US" sz="2000" dirty="0"/>
            </a:br>
            <a:r>
              <a:rPr kumimoji="0" lang="es-ES" altLang="en-US" sz="1600" b="0" i="1" u="none" strike="noStrike" cap="none" normalizeH="0" baseline="0" dirty="0">
                <a:ln>
                  <a:noFill/>
                </a:ln>
                <a:solidFill>
                  <a:srgbClr val="FFFF00"/>
                </a:solidFill>
                <a:effectLst/>
                <a:latin typeface="inherit"/>
              </a:rPr>
              <a:t>Sendero para caminar y carril bici de 3 punto 5 millas de largo que corre junto al arroyo San José</a:t>
            </a:r>
            <a:r>
              <a:rPr kumimoji="0" lang="es-ES" altLang="en-US" sz="100" b="0" i="1" u="none" strike="noStrike" cap="none" normalizeH="0" baseline="0" dirty="0">
                <a:ln>
                  <a:noFill/>
                </a:ln>
                <a:solidFill>
                  <a:srgbClr val="FFFF00"/>
                </a:solidFill>
                <a:effectLst/>
              </a:rPr>
              <a:t> </a:t>
            </a:r>
            <a:br>
              <a:rPr kumimoji="0" lang="es-ES" altLang="en-US" sz="1600" b="0" i="0" u="none" strike="noStrike" cap="none" normalizeH="0" baseline="0" dirty="0">
                <a:ln>
                  <a:noFill/>
                </a:ln>
                <a:solidFill>
                  <a:schemeClr val="tx1"/>
                </a:solidFill>
                <a:effectLst/>
                <a:latin typeface="Arial" panose="020B0604020202020204" pitchFamily="34" charset="0"/>
              </a:rPr>
            </a:br>
            <a:br>
              <a:rPr lang="en-US" sz="2000" dirty="0"/>
            </a:br>
            <a:endParaRPr lang="en-US" sz="2000" dirty="0"/>
          </a:p>
        </p:txBody>
      </p:sp>
      <p:sp>
        <p:nvSpPr>
          <p:cNvPr id="2" name="Date Placeholder 1"/>
          <p:cNvSpPr>
            <a:spLocks noGrp="1"/>
          </p:cNvSpPr>
          <p:nvPr>
            <p:ph type="dt" sz="half" idx="10"/>
          </p:nvPr>
        </p:nvSpPr>
        <p:spPr/>
        <p:txBody>
          <a:bodyPr/>
          <a:lstStyle/>
          <a:p>
            <a:fld id="{97F57F02-9C8D-9C43-8CF1-E7D544BE7C72}" type="datetime1">
              <a:rPr lang="en-US" smtClean="0"/>
              <a:pPr/>
              <a:t>1/16/2025</a:t>
            </a:fld>
            <a:endParaRPr lang="en-US"/>
          </a:p>
        </p:txBody>
      </p:sp>
      <p:sp>
        <p:nvSpPr>
          <p:cNvPr id="4" name="Footer Placeholder 3"/>
          <p:cNvSpPr>
            <a:spLocks noGrp="1"/>
          </p:cNvSpPr>
          <p:nvPr>
            <p:ph type="ftr" sz="quarter" idx="11"/>
          </p:nvPr>
        </p:nvSpPr>
        <p:spPr/>
        <p:txBody>
          <a:bodyPr/>
          <a:lstStyle/>
          <a:p>
            <a:r>
              <a:rPr lang="en-US"/>
              <a:t>FOOTER GOES HERE</a:t>
            </a:r>
          </a:p>
        </p:txBody>
      </p:sp>
      <p:sp>
        <p:nvSpPr>
          <p:cNvPr id="5" name="Slide Number Placeholder 4"/>
          <p:cNvSpPr>
            <a:spLocks noGrp="1"/>
          </p:cNvSpPr>
          <p:nvPr>
            <p:ph type="sldNum" sz="quarter" idx="12"/>
          </p:nvPr>
        </p:nvSpPr>
        <p:spPr/>
        <p:txBody>
          <a:bodyPr/>
          <a:lstStyle/>
          <a:p>
            <a:fld id="{42782948-4DBE-204D-AB9E-B65E067054AE}" type="slidenum">
              <a:rPr lang="en-US" smtClean="0"/>
              <a:pPr/>
              <a:t>6</a:t>
            </a:fld>
            <a:endParaRPr lang="en-US"/>
          </a:p>
        </p:txBody>
      </p:sp>
      <p:cxnSp>
        <p:nvCxnSpPr>
          <p:cNvPr id="51" name="Straight Connector 50">
            <a:extLst>
              <a:ext uri="{FF2B5EF4-FFF2-40B4-BE49-F238E27FC236}">
                <a16:creationId xmlns:a16="http://schemas.microsoft.com/office/drawing/2014/main" id="{B033CB45-6502-4D31-DA9C-4F3EC4F205ED}"/>
              </a:ext>
            </a:extLst>
          </p:cNvPr>
          <p:cNvCxnSpPr/>
          <p:nvPr/>
        </p:nvCxnSpPr>
        <p:spPr>
          <a:xfrm>
            <a:off x="6225988" y="2303335"/>
            <a:ext cx="0" cy="0"/>
          </a:xfrm>
          <a:prstGeom prst="line">
            <a:avLst/>
          </a:prstGeom>
        </p:spPr>
        <p:style>
          <a:lnRef idx="2">
            <a:schemeClr val="accent1"/>
          </a:lnRef>
          <a:fillRef idx="0">
            <a:schemeClr val="accent1"/>
          </a:fillRef>
          <a:effectRef idx="1">
            <a:schemeClr val="accent1"/>
          </a:effectRef>
          <a:fontRef idx="minor">
            <a:schemeClr val="tx1"/>
          </a:fontRef>
        </p:style>
      </p:cxnSp>
      <p:pic>
        <p:nvPicPr>
          <p:cNvPr id="70" name="Picture 69">
            <a:extLst>
              <a:ext uri="{FF2B5EF4-FFF2-40B4-BE49-F238E27FC236}">
                <a16:creationId xmlns:a16="http://schemas.microsoft.com/office/drawing/2014/main" id="{214169A0-A050-161C-1E92-40C59C35969C}"/>
              </a:ext>
            </a:extLst>
          </p:cNvPr>
          <p:cNvPicPr>
            <a:picLocks noChangeAspect="1"/>
          </p:cNvPicPr>
          <p:nvPr/>
        </p:nvPicPr>
        <p:blipFill>
          <a:blip r:embed="rId2"/>
          <a:stretch>
            <a:fillRect/>
          </a:stretch>
        </p:blipFill>
        <p:spPr>
          <a:xfrm>
            <a:off x="2286001" y="1352548"/>
            <a:ext cx="6562164" cy="3408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9" name="Straight Connector 58">
            <a:extLst>
              <a:ext uri="{FF2B5EF4-FFF2-40B4-BE49-F238E27FC236}">
                <a16:creationId xmlns:a16="http://schemas.microsoft.com/office/drawing/2014/main" id="{35515705-F0CC-7860-1115-490E1612A39F}"/>
              </a:ext>
            </a:extLst>
          </p:cNvPr>
          <p:cNvCxnSpPr>
            <a:cxnSpLocks/>
          </p:cNvCxnSpPr>
          <p:nvPr/>
        </p:nvCxnSpPr>
        <p:spPr>
          <a:xfrm flipV="1">
            <a:off x="2577353" y="4119282"/>
            <a:ext cx="331694" cy="530506"/>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1C998AB4-2974-998F-92FC-964F2E8FD81F}"/>
              </a:ext>
            </a:extLst>
          </p:cNvPr>
          <p:cNvCxnSpPr>
            <a:cxnSpLocks/>
          </p:cNvCxnSpPr>
          <p:nvPr/>
        </p:nvCxnSpPr>
        <p:spPr>
          <a:xfrm flipV="1">
            <a:off x="2909047" y="3617259"/>
            <a:ext cx="412377" cy="502023"/>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0785C921-1E51-996C-02BD-2ABC0EBE6C24}"/>
              </a:ext>
            </a:extLst>
          </p:cNvPr>
          <p:cNvCxnSpPr>
            <a:cxnSpLocks/>
          </p:cNvCxnSpPr>
          <p:nvPr/>
        </p:nvCxnSpPr>
        <p:spPr>
          <a:xfrm flipV="1">
            <a:off x="3323665" y="3455894"/>
            <a:ext cx="138954" cy="160771"/>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B9BC0BC3-3F1F-D9C0-BCBD-1F35AB1507B2}"/>
              </a:ext>
            </a:extLst>
          </p:cNvPr>
          <p:cNvCxnSpPr>
            <a:cxnSpLocks/>
          </p:cNvCxnSpPr>
          <p:nvPr/>
        </p:nvCxnSpPr>
        <p:spPr>
          <a:xfrm flipV="1">
            <a:off x="3460378" y="3326349"/>
            <a:ext cx="208428" cy="124365"/>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9A013551-A3AD-4D1C-1019-F490D0488AE9}"/>
              </a:ext>
            </a:extLst>
          </p:cNvPr>
          <p:cNvCxnSpPr>
            <a:cxnSpLocks/>
          </p:cNvCxnSpPr>
          <p:nvPr/>
        </p:nvCxnSpPr>
        <p:spPr>
          <a:xfrm flipV="1">
            <a:off x="3668806" y="3156590"/>
            <a:ext cx="504265" cy="169061"/>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067B6474-DADF-38D1-F65F-CB9DA237E382}"/>
              </a:ext>
            </a:extLst>
          </p:cNvPr>
          <p:cNvCxnSpPr>
            <a:cxnSpLocks/>
          </p:cNvCxnSpPr>
          <p:nvPr/>
        </p:nvCxnSpPr>
        <p:spPr>
          <a:xfrm flipV="1">
            <a:off x="4173071" y="2555673"/>
            <a:ext cx="797860" cy="608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D7AAA819-9122-B71C-3840-E3A971F8DA01}"/>
              </a:ext>
            </a:extLst>
          </p:cNvPr>
          <p:cNvCxnSpPr>
            <a:cxnSpLocks/>
          </p:cNvCxnSpPr>
          <p:nvPr/>
        </p:nvCxnSpPr>
        <p:spPr>
          <a:xfrm flipV="1">
            <a:off x="4970931" y="2405552"/>
            <a:ext cx="302559" cy="146651"/>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B8FF2125-B79D-9941-9BDF-5230C7D6A71B}"/>
              </a:ext>
            </a:extLst>
          </p:cNvPr>
          <p:cNvCxnSpPr>
            <a:cxnSpLocks/>
          </p:cNvCxnSpPr>
          <p:nvPr/>
        </p:nvCxnSpPr>
        <p:spPr>
          <a:xfrm flipV="1">
            <a:off x="6131859" y="1447800"/>
            <a:ext cx="2675965" cy="73221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3C3D9CBC-03A3-12AD-9012-77A3DE5915A5}"/>
              </a:ext>
            </a:extLst>
          </p:cNvPr>
          <p:cNvCxnSpPr>
            <a:cxnSpLocks/>
          </p:cNvCxnSpPr>
          <p:nvPr/>
        </p:nvCxnSpPr>
        <p:spPr>
          <a:xfrm flipV="1">
            <a:off x="5273490" y="2303335"/>
            <a:ext cx="229718" cy="10221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BA0A77ED-9A9C-187E-E9D4-21F67925C655}"/>
              </a:ext>
            </a:extLst>
          </p:cNvPr>
          <p:cNvCxnSpPr>
            <a:cxnSpLocks/>
          </p:cNvCxnSpPr>
          <p:nvPr/>
        </p:nvCxnSpPr>
        <p:spPr>
          <a:xfrm flipV="1">
            <a:off x="5503208" y="2180019"/>
            <a:ext cx="628651" cy="123316"/>
          </a:xfrm>
          <a:prstGeom prst="line">
            <a:avLst/>
          </a:prstGeom>
        </p:spPr>
        <p:style>
          <a:lnRef idx="2">
            <a:schemeClr val="accent1"/>
          </a:lnRef>
          <a:fillRef idx="0">
            <a:schemeClr val="accent1"/>
          </a:fillRef>
          <a:effectRef idx="1">
            <a:schemeClr val="accent1"/>
          </a:effectRef>
          <a:fontRef idx="minor">
            <a:schemeClr val="tx1"/>
          </a:fontRef>
        </p:style>
      </p:cxnSp>
      <p:sp>
        <p:nvSpPr>
          <p:cNvPr id="110" name="Oval 109">
            <a:extLst>
              <a:ext uri="{FF2B5EF4-FFF2-40B4-BE49-F238E27FC236}">
                <a16:creationId xmlns:a16="http://schemas.microsoft.com/office/drawing/2014/main" id="{7F19672A-C119-5299-A8CC-5E370CE8745A}"/>
              </a:ext>
            </a:extLst>
          </p:cNvPr>
          <p:cNvSpPr/>
          <p:nvPr/>
        </p:nvSpPr>
        <p:spPr>
          <a:xfrm>
            <a:off x="2512359" y="4586002"/>
            <a:ext cx="129988" cy="12757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C9513BC5-0BCA-AFDC-45C5-9846C1B1F5E4}"/>
              </a:ext>
            </a:extLst>
          </p:cNvPr>
          <p:cNvSpPr/>
          <p:nvPr/>
        </p:nvSpPr>
        <p:spPr>
          <a:xfrm>
            <a:off x="8750674" y="1364179"/>
            <a:ext cx="129988" cy="127571"/>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B050"/>
              </a:solidFill>
            </a:endParaRPr>
          </a:p>
        </p:txBody>
      </p:sp>
      <p:sp>
        <p:nvSpPr>
          <p:cNvPr id="113" name="Oval 112">
            <a:extLst>
              <a:ext uri="{FF2B5EF4-FFF2-40B4-BE49-F238E27FC236}">
                <a16:creationId xmlns:a16="http://schemas.microsoft.com/office/drawing/2014/main" id="{B635FAA1-8891-CACF-13FA-777071AA2492}"/>
              </a:ext>
            </a:extLst>
          </p:cNvPr>
          <p:cNvSpPr/>
          <p:nvPr/>
        </p:nvSpPr>
        <p:spPr>
          <a:xfrm>
            <a:off x="202481" y="1379588"/>
            <a:ext cx="267389" cy="2619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7BE404CD-4810-E85C-4CD8-358C667BDD7F}"/>
              </a:ext>
            </a:extLst>
          </p:cNvPr>
          <p:cNvSpPr/>
          <p:nvPr/>
        </p:nvSpPr>
        <p:spPr>
          <a:xfrm>
            <a:off x="202480" y="1825041"/>
            <a:ext cx="267389" cy="261918"/>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6" name="TextBox 115">
            <a:extLst>
              <a:ext uri="{FF2B5EF4-FFF2-40B4-BE49-F238E27FC236}">
                <a16:creationId xmlns:a16="http://schemas.microsoft.com/office/drawing/2014/main" id="{F93EC90A-0D35-6C94-7265-9F1CEA02765B}"/>
              </a:ext>
            </a:extLst>
          </p:cNvPr>
          <p:cNvSpPr txBox="1"/>
          <p:nvPr/>
        </p:nvSpPr>
        <p:spPr>
          <a:xfrm>
            <a:off x="418101" y="1360345"/>
            <a:ext cx="1945221" cy="261610"/>
          </a:xfrm>
          <a:prstGeom prst="rect">
            <a:avLst/>
          </a:prstGeom>
          <a:noFill/>
        </p:spPr>
        <p:txBody>
          <a:bodyPr wrap="square">
            <a:spAutoFit/>
          </a:bodyPr>
          <a:lstStyle/>
          <a:p>
            <a:r>
              <a:rPr lang="en-US" sz="1100" dirty="0">
                <a:solidFill>
                  <a:srgbClr val="FFFFFF"/>
                </a:solidFill>
              </a:rPr>
              <a:t>Temple Ave @ S Campus Dr</a:t>
            </a:r>
          </a:p>
        </p:txBody>
      </p:sp>
      <p:sp>
        <p:nvSpPr>
          <p:cNvPr id="117" name="TextBox 116">
            <a:extLst>
              <a:ext uri="{FF2B5EF4-FFF2-40B4-BE49-F238E27FC236}">
                <a16:creationId xmlns:a16="http://schemas.microsoft.com/office/drawing/2014/main" id="{A5A58191-C349-3FEF-3555-43D0965E7137}"/>
              </a:ext>
            </a:extLst>
          </p:cNvPr>
          <p:cNvSpPr txBox="1"/>
          <p:nvPr/>
        </p:nvSpPr>
        <p:spPr>
          <a:xfrm>
            <a:off x="400492" y="1805114"/>
            <a:ext cx="1945221" cy="430887"/>
          </a:xfrm>
          <a:prstGeom prst="rect">
            <a:avLst/>
          </a:prstGeom>
          <a:noFill/>
        </p:spPr>
        <p:txBody>
          <a:bodyPr wrap="square">
            <a:spAutoFit/>
          </a:bodyPr>
          <a:lstStyle/>
          <a:p>
            <a:r>
              <a:rPr lang="en-US" sz="1100" dirty="0">
                <a:solidFill>
                  <a:srgbClr val="FFFFFF"/>
                </a:solidFill>
              </a:rPr>
              <a:t>Murchison Ave @ Casa Vista Dr</a:t>
            </a:r>
          </a:p>
        </p:txBody>
      </p:sp>
    </p:spTree>
    <p:extLst>
      <p:ext uri="{BB962C8B-B14F-4D97-AF65-F5344CB8AC3E}">
        <p14:creationId xmlns:p14="http://schemas.microsoft.com/office/powerpoint/2010/main" val="1943162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19D0C-A63E-DFF8-A4FB-C310DB5789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ACD826F-7E47-AB97-B370-6A112F82F964}"/>
              </a:ext>
            </a:extLst>
          </p:cNvPr>
          <p:cNvSpPr>
            <a:spLocks noGrp="1"/>
          </p:cNvSpPr>
          <p:nvPr>
            <p:ph type="title"/>
          </p:nvPr>
        </p:nvSpPr>
        <p:spPr>
          <a:xfrm>
            <a:off x="1085070" y="484632"/>
            <a:ext cx="7408083" cy="4585871"/>
          </a:xfrm>
        </p:spPr>
        <p:txBody>
          <a:bodyPr/>
          <a:lstStyle/>
          <a:p>
            <a:r>
              <a:rPr lang="en-US" sz="2000" dirty="0"/>
              <a:t>Project Funding:</a:t>
            </a:r>
            <a:br>
              <a:rPr lang="en-US" sz="2000" dirty="0"/>
            </a:br>
            <a:br>
              <a:rPr lang="en-US" sz="2000" dirty="0"/>
            </a:br>
            <a:r>
              <a:rPr lang="en-US" sz="2000" dirty="0"/>
              <a:t>Design </a:t>
            </a:r>
            <a:r>
              <a:rPr lang="en-US" sz="2000" i="1" dirty="0">
                <a:solidFill>
                  <a:srgbClr val="FFFF00"/>
                </a:solidFill>
              </a:rPr>
              <a:t>(</a:t>
            </a:r>
            <a:r>
              <a:rPr lang="es-ES" sz="2000" i="1" dirty="0">
                <a:solidFill>
                  <a:srgbClr val="FFFF00"/>
                </a:solidFill>
              </a:rPr>
              <a:t>diseño)</a:t>
            </a:r>
            <a:r>
              <a:rPr lang="en-US" sz="2000" dirty="0"/>
              <a:t> - 2019 City received $1.4M from Measure M 					  (Multi-Year Subregional Program)  </a:t>
            </a:r>
            <a:r>
              <a:rPr lang="en-US" sz="1800" i="1" dirty="0">
                <a:solidFill>
                  <a:srgbClr val="FFFF00"/>
                </a:solidFill>
              </a:rPr>
              <a:t>En </a:t>
            </a:r>
            <a:r>
              <a:rPr lang="en-US" sz="1800" i="1" dirty="0" err="1">
                <a:solidFill>
                  <a:srgbClr val="FFFF00"/>
                </a:solidFill>
              </a:rPr>
              <a:t>el</a:t>
            </a:r>
            <a:r>
              <a:rPr lang="en-US" sz="1800" i="1" dirty="0">
                <a:solidFill>
                  <a:srgbClr val="FFFF00"/>
                </a:solidFill>
              </a:rPr>
              <a:t> </a:t>
            </a:r>
            <a:r>
              <a:rPr lang="en-US" sz="1800" i="1" dirty="0" err="1">
                <a:solidFill>
                  <a:srgbClr val="FFFF00"/>
                </a:solidFill>
              </a:rPr>
              <a:t>ano</a:t>
            </a:r>
            <a:r>
              <a:rPr lang="en-US" sz="1800" i="1" dirty="0">
                <a:solidFill>
                  <a:srgbClr val="FFFF00"/>
                </a:solidFill>
              </a:rPr>
              <a:t> 2019 				    las ciudad </a:t>
            </a:r>
            <a:r>
              <a:rPr lang="en-US" sz="1800" i="1" dirty="0" err="1">
                <a:solidFill>
                  <a:srgbClr val="FFFF00"/>
                </a:solidFill>
              </a:rPr>
              <a:t>recibio</a:t>
            </a:r>
            <a:r>
              <a:rPr lang="en-US" sz="1800" i="1" dirty="0">
                <a:solidFill>
                  <a:srgbClr val="FFFF00"/>
                </a:solidFill>
              </a:rPr>
              <a:t> $1.4M </a:t>
            </a:r>
            <a:r>
              <a:rPr lang="en-US" sz="1800" i="1" dirty="0" err="1">
                <a:solidFill>
                  <a:srgbClr val="FFFF00"/>
                </a:solidFill>
              </a:rPr>
              <a:t>medida</a:t>
            </a:r>
            <a:r>
              <a:rPr lang="en-US" sz="1800" i="1" dirty="0">
                <a:solidFill>
                  <a:srgbClr val="FFFF00"/>
                </a:solidFill>
              </a:rPr>
              <a:t> M (</a:t>
            </a:r>
            <a:r>
              <a:rPr kumimoji="0" lang="es-ES" altLang="en-US" sz="1800" b="0" i="1" u="none" strike="noStrike" cap="none" normalizeH="0" baseline="0" dirty="0">
                <a:ln>
                  <a:noFill/>
                </a:ln>
                <a:solidFill>
                  <a:srgbClr val="FFFF00"/>
                </a:solidFill>
                <a:effectLst/>
                <a:latin typeface="inherit"/>
              </a:rPr>
              <a:t>Programa 						    Subregional Plurianual)</a:t>
            </a:r>
            <a:r>
              <a:rPr kumimoji="0" lang="es-ES" altLang="en-US" sz="200" b="0" i="1" u="none" strike="noStrike" cap="none" normalizeH="0" baseline="0" dirty="0">
                <a:ln>
                  <a:noFill/>
                </a:ln>
                <a:solidFill>
                  <a:srgbClr val="FFFF00"/>
                </a:solidFill>
                <a:effectLst/>
              </a:rPr>
              <a:t> </a:t>
            </a:r>
            <a:br>
              <a:rPr kumimoji="0" lang="es-ES" altLang="en-US" sz="1400" b="0" i="0" u="none" strike="noStrike" cap="none" normalizeH="0" baseline="0" dirty="0">
                <a:ln>
                  <a:noFill/>
                </a:ln>
                <a:solidFill>
                  <a:schemeClr val="tx1"/>
                </a:solidFill>
                <a:effectLst/>
                <a:latin typeface="Arial" panose="020B0604020202020204" pitchFamily="34" charset="0"/>
              </a:rPr>
            </a:br>
            <a:r>
              <a:rPr lang="en-US" sz="1800" i="1" dirty="0">
                <a:solidFill>
                  <a:srgbClr val="FFFF00"/>
                </a:solidFill>
              </a:rPr>
              <a:t> </a:t>
            </a:r>
            <a:r>
              <a:rPr lang="en-US" sz="2000" dirty="0"/>
              <a:t>		          - 2021 City advertised for Design services</a:t>
            </a:r>
            <a:br>
              <a:rPr lang="en-US" sz="2000" dirty="0"/>
            </a:br>
            <a:r>
              <a:rPr lang="en-US" sz="2000" dirty="0"/>
              <a:t>			   </a:t>
            </a:r>
            <a:r>
              <a:rPr lang="es-ES" sz="1800" i="1" dirty="0">
                <a:solidFill>
                  <a:srgbClr val="FFFF00"/>
                </a:solidFill>
              </a:rPr>
              <a:t>Ciudad 2021 anunciada para servicios de diseño</a:t>
            </a:r>
            <a:br>
              <a:rPr lang="en-US" sz="2000" dirty="0"/>
            </a:br>
            <a:r>
              <a:rPr lang="en-US" sz="2000" dirty="0"/>
              <a:t>		          - 2022 City awarded to ALTA Planning + Design</a:t>
            </a:r>
            <a:br>
              <a:rPr lang="en-US" sz="2000" dirty="0"/>
            </a:br>
            <a:r>
              <a:rPr lang="en-US" sz="2000" dirty="0"/>
              <a:t>     			   </a:t>
            </a:r>
            <a:r>
              <a:rPr lang="es-ES" sz="1800" i="1" dirty="0">
                <a:solidFill>
                  <a:srgbClr val="FFFF00"/>
                </a:solidFill>
              </a:rPr>
              <a:t>Ciudad 2022 adjudicada a ALTA </a:t>
            </a:r>
            <a:r>
              <a:rPr lang="es-ES" sz="1800" i="1" dirty="0" err="1">
                <a:solidFill>
                  <a:srgbClr val="FFFF00"/>
                </a:solidFill>
              </a:rPr>
              <a:t>Planning</a:t>
            </a:r>
            <a:r>
              <a:rPr lang="es-ES" sz="1800" i="1" dirty="0">
                <a:solidFill>
                  <a:srgbClr val="FFFF00"/>
                </a:solidFill>
              </a:rPr>
              <a:t> + </a:t>
            </a:r>
            <a:r>
              <a:rPr lang="es-ES" sz="1800" i="1" dirty="0" err="1">
                <a:solidFill>
                  <a:srgbClr val="FFFF00"/>
                </a:solidFill>
              </a:rPr>
              <a:t>Design</a:t>
            </a:r>
            <a:br>
              <a:rPr lang="es-ES" sz="1800" dirty="0">
                <a:solidFill>
                  <a:srgbClr val="FFFF00"/>
                </a:solidFill>
              </a:rPr>
            </a:br>
            <a:r>
              <a:rPr lang="es-ES" sz="1800" dirty="0">
                <a:solidFill>
                  <a:srgbClr val="FFFF00"/>
                </a:solidFill>
              </a:rPr>
              <a:t>			</a:t>
            </a:r>
            <a:br>
              <a:rPr lang="en-US" sz="2000" dirty="0"/>
            </a:br>
            <a:br>
              <a:rPr kumimoji="0" lang="es-ES" altLang="en-US" sz="1600" b="0" i="0" u="none" strike="noStrike" cap="none" normalizeH="0" baseline="0" dirty="0">
                <a:ln>
                  <a:noFill/>
                </a:ln>
                <a:solidFill>
                  <a:schemeClr val="tx1"/>
                </a:solidFill>
                <a:effectLst/>
                <a:latin typeface="Arial" panose="020B0604020202020204" pitchFamily="34" charset="0"/>
              </a:rPr>
            </a:br>
            <a:br>
              <a:rPr lang="en-US" sz="2000" dirty="0"/>
            </a:br>
            <a:br>
              <a:rPr lang="en-US" sz="2000" dirty="0"/>
            </a:br>
            <a:endParaRPr lang="en-US" sz="2000" dirty="0"/>
          </a:p>
        </p:txBody>
      </p:sp>
      <p:sp>
        <p:nvSpPr>
          <p:cNvPr id="2" name="Date Placeholder 1">
            <a:extLst>
              <a:ext uri="{FF2B5EF4-FFF2-40B4-BE49-F238E27FC236}">
                <a16:creationId xmlns:a16="http://schemas.microsoft.com/office/drawing/2014/main" id="{A221B81B-6B2C-05BB-283D-3B943C702BA3}"/>
              </a:ext>
            </a:extLst>
          </p:cNvPr>
          <p:cNvSpPr>
            <a:spLocks noGrp="1"/>
          </p:cNvSpPr>
          <p:nvPr>
            <p:ph type="dt" sz="half" idx="10"/>
          </p:nvPr>
        </p:nvSpPr>
        <p:spPr/>
        <p:txBody>
          <a:bodyPr/>
          <a:lstStyle/>
          <a:p>
            <a:fld id="{97F57F02-9C8D-9C43-8CF1-E7D544BE7C72}" type="datetime1">
              <a:rPr lang="en-US" smtClean="0"/>
              <a:pPr/>
              <a:t>1/16/2025</a:t>
            </a:fld>
            <a:endParaRPr lang="en-US"/>
          </a:p>
        </p:txBody>
      </p:sp>
      <p:sp>
        <p:nvSpPr>
          <p:cNvPr id="4" name="Footer Placeholder 3">
            <a:extLst>
              <a:ext uri="{FF2B5EF4-FFF2-40B4-BE49-F238E27FC236}">
                <a16:creationId xmlns:a16="http://schemas.microsoft.com/office/drawing/2014/main" id="{09C8AABB-4895-2991-285F-1D452FB9B698}"/>
              </a:ext>
            </a:extLst>
          </p:cNvPr>
          <p:cNvSpPr>
            <a:spLocks noGrp="1"/>
          </p:cNvSpPr>
          <p:nvPr>
            <p:ph type="ftr" sz="quarter" idx="11"/>
          </p:nvPr>
        </p:nvSpPr>
        <p:spPr/>
        <p:txBody>
          <a:bodyPr/>
          <a:lstStyle/>
          <a:p>
            <a:r>
              <a:rPr lang="en-US"/>
              <a:t>FOOTER GOES HERE</a:t>
            </a:r>
          </a:p>
        </p:txBody>
      </p:sp>
      <p:sp>
        <p:nvSpPr>
          <p:cNvPr id="5" name="Slide Number Placeholder 4">
            <a:extLst>
              <a:ext uri="{FF2B5EF4-FFF2-40B4-BE49-F238E27FC236}">
                <a16:creationId xmlns:a16="http://schemas.microsoft.com/office/drawing/2014/main" id="{A42259FE-370C-10A5-4412-1A31DEECB7DE}"/>
              </a:ext>
            </a:extLst>
          </p:cNvPr>
          <p:cNvSpPr>
            <a:spLocks noGrp="1"/>
          </p:cNvSpPr>
          <p:nvPr>
            <p:ph type="sldNum" sz="quarter" idx="12"/>
          </p:nvPr>
        </p:nvSpPr>
        <p:spPr/>
        <p:txBody>
          <a:bodyPr/>
          <a:lstStyle/>
          <a:p>
            <a:fld id="{42782948-4DBE-204D-AB9E-B65E067054AE}" type="slidenum">
              <a:rPr lang="en-US" smtClean="0"/>
              <a:pPr/>
              <a:t>7</a:t>
            </a:fld>
            <a:endParaRPr lang="en-US"/>
          </a:p>
        </p:txBody>
      </p:sp>
      <p:cxnSp>
        <p:nvCxnSpPr>
          <p:cNvPr id="51" name="Straight Connector 50">
            <a:extLst>
              <a:ext uri="{FF2B5EF4-FFF2-40B4-BE49-F238E27FC236}">
                <a16:creationId xmlns:a16="http://schemas.microsoft.com/office/drawing/2014/main" id="{4CD8713E-3A25-F363-CD94-01F8D793CD7F}"/>
              </a:ext>
            </a:extLst>
          </p:cNvPr>
          <p:cNvCxnSpPr/>
          <p:nvPr/>
        </p:nvCxnSpPr>
        <p:spPr>
          <a:xfrm>
            <a:off x="6225988" y="2303335"/>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angle 1">
            <a:extLst>
              <a:ext uri="{FF2B5EF4-FFF2-40B4-BE49-F238E27FC236}">
                <a16:creationId xmlns:a16="http://schemas.microsoft.com/office/drawing/2014/main" id="{B21773A5-D282-CCF6-9189-3971ABBD48C6}"/>
              </a:ext>
            </a:extLst>
          </p:cNvPr>
          <p:cNvSpPr>
            <a:spLocks noChangeArrowheads="1"/>
          </p:cNvSpPr>
          <p:nvPr/>
        </p:nvSpPr>
        <p:spPr bwMode="auto">
          <a:xfrm>
            <a:off x="0" y="98113"/>
            <a:ext cx="65" cy="260974"/>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7935" rIns="0" bIns="-793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52037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21682-BC3B-DE7F-DD97-2A323BF42AA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8017CF5-8830-BEA5-F952-D1DF1CB3B9EC}"/>
              </a:ext>
            </a:extLst>
          </p:cNvPr>
          <p:cNvSpPr>
            <a:spLocks noGrp="1"/>
          </p:cNvSpPr>
          <p:nvPr>
            <p:ph type="title"/>
          </p:nvPr>
        </p:nvSpPr>
        <p:spPr>
          <a:xfrm>
            <a:off x="1062210" y="192024"/>
            <a:ext cx="7408083" cy="3416320"/>
          </a:xfrm>
        </p:spPr>
        <p:txBody>
          <a:bodyPr/>
          <a:lstStyle/>
          <a:p>
            <a:br>
              <a:rPr lang="en-US" sz="2000" dirty="0"/>
            </a:br>
            <a:r>
              <a:rPr lang="en-US" sz="2000" dirty="0"/>
              <a:t>Project Funding (continued)</a:t>
            </a:r>
            <a:br>
              <a:rPr lang="en-US" sz="2000" dirty="0"/>
            </a:br>
            <a:br>
              <a:rPr lang="en-US" sz="2000" dirty="0"/>
            </a:br>
            <a:r>
              <a:rPr lang="en-US" sz="2000" dirty="0"/>
              <a:t>Construction </a:t>
            </a:r>
            <a:r>
              <a:rPr lang="en-US" sz="2000" i="1" dirty="0">
                <a:solidFill>
                  <a:srgbClr val="FFFF00"/>
                </a:solidFill>
              </a:rPr>
              <a:t>(</a:t>
            </a:r>
            <a:r>
              <a:rPr lang="en-US" sz="2000" i="1" dirty="0" err="1">
                <a:solidFill>
                  <a:srgbClr val="FFFF00"/>
                </a:solidFill>
              </a:rPr>
              <a:t>construcción</a:t>
            </a:r>
            <a:r>
              <a:rPr lang="en-US" sz="2000" i="1" dirty="0">
                <a:solidFill>
                  <a:srgbClr val="FFFF00"/>
                </a:solidFill>
              </a:rPr>
              <a:t>)</a:t>
            </a:r>
            <a:r>
              <a:rPr lang="en-US" sz="2000" dirty="0"/>
              <a:t> - 2023 City received $11.3M of ATP C6 			   funding from LAC Metro to fully fund this bikeway 				   project.  </a:t>
            </a:r>
            <a:r>
              <a:rPr kumimoji="0" lang="es-ES" altLang="en-US" sz="1800" b="0" i="1" u="none" strike="noStrike" cap="none" normalizeH="0" baseline="0" dirty="0">
                <a:ln>
                  <a:noFill/>
                </a:ln>
                <a:solidFill>
                  <a:srgbClr val="FFFF00"/>
                </a:solidFill>
                <a:effectLst/>
                <a:latin typeface="inherit"/>
              </a:rPr>
              <a:t>2023 La ciudad recibió $11.3 millones de    				   fondos ATP C6 de LAC Metro para financiar 						  completamente este proyecto de ciclovía.</a:t>
            </a:r>
            <a:r>
              <a:rPr kumimoji="0" lang="es-ES" altLang="en-US" sz="200" b="0" i="1" u="none" strike="noStrike" cap="none" normalizeH="0" baseline="0" dirty="0">
                <a:ln>
                  <a:noFill/>
                </a:ln>
                <a:solidFill>
                  <a:srgbClr val="FFFF00"/>
                </a:solidFill>
                <a:effectLst/>
              </a:rPr>
              <a:t> </a:t>
            </a:r>
            <a:br>
              <a:rPr kumimoji="0" lang="es-ES" altLang="en-US" sz="1600" b="0" i="0" u="none" strike="noStrike" cap="none" normalizeH="0" baseline="0" dirty="0">
                <a:ln>
                  <a:noFill/>
                </a:ln>
                <a:solidFill>
                  <a:schemeClr val="tx1"/>
                </a:solidFill>
                <a:effectLst/>
                <a:latin typeface="Arial" panose="020B0604020202020204" pitchFamily="34" charset="0"/>
              </a:rPr>
            </a:br>
            <a:br>
              <a:rPr lang="en-US" sz="2000" dirty="0"/>
            </a:br>
            <a:br>
              <a:rPr lang="en-US" sz="2000" dirty="0"/>
            </a:br>
            <a:endParaRPr lang="en-US" sz="2000" dirty="0"/>
          </a:p>
        </p:txBody>
      </p:sp>
      <p:sp>
        <p:nvSpPr>
          <p:cNvPr id="2" name="Date Placeholder 1">
            <a:extLst>
              <a:ext uri="{FF2B5EF4-FFF2-40B4-BE49-F238E27FC236}">
                <a16:creationId xmlns:a16="http://schemas.microsoft.com/office/drawing/2014/main" id="{69E741B7-6832-5623-1F3F-A5A82A4598CB}"/>
              </a:ext>
            </a:extLst>
          </p:cNvPr>
          <p:cNvSpPr>
            <a:spLocks noGrp="1"/>
          </p:cNvSpPr>
          <p:nvPr>
            <p:ph type="dt" sz="half" idx="10"/>
          </p:nvPr>
        </p:nvSpPr>
        <p:spPr/>
        <p:txBody>
          <a:bodyPr/>
          <a:lstStyle/>
          <a:p>
            <a:fld id="{97F57F02-9C8D-9C43-8CF1-E7D544BE7C72}" type="datetime1">
              <a:rPr lang="en-US" smtClean="0"/>
              <a:pPr/>
              <a:t>1/16/2025</a:t>
            </a:fld>
            <a:endParaRPr lang="en-US"/>
          </a:p>
        </p:txBody>
      </p:sp>
      <p:sp>
        <p:nvSpPr>
          <p:cNvPr id="4" name="Footer Placeholder 3">
            <a:extLst>
              <a:ext uri="{FF2B5EF4-FFF2-40B4-BE49-F238E27FC236}">
                <a16:creationId xmlns:a16="http://schemas.microsoft.com/office/drawing/2014/main" id="{67290B07-B4B0-BE90-974C-FE46D96EE682}"/>
              </a:ext>
            </a:extLst>
          </p:cNvPr>
          <p:cNvSpPr>
            <a:spLocks noGrp="1"/>
          </p:cNvSpPr>
          <p:nvPr>
            <p:ph type="ftr" sz="quarter" idx="11"/>
          </p:nvPr>
        </p:nvSpPr>
        <p:spPr/>
        <p:txBody>
          <a:bodyPr/>
          <a:lstStyle/>
          <a:p>
            <a:r>
              <a:rPr lang="en-US"/>
              <a:t>FOOTER GOES HERE</a:t>
            </a:r>
          </a:p>
        </p:txBody>
      </p:sp>
      <p:sp>
        <p:nvSpPr>
          <p:cNvPr id="5" name="Slide Number Placeholder 4">
            <a:extLst>
              <a:ext uri="{FF2B5EF4-FFF2-40B4-BE49-F238E27FC236}">
                <a16:creationId xmlns:a16="http://schemas.microsoft.com/office/drawing/2014/main" id="{573FE774-A264-5B41-E1E3-61D847CECCB6}"/>
              </a:ext>
            </a:extLst>
          </p:cNvPr>
          <p:cNvSpPr>
            <a:spLocks noGrp="1"/>
          </p:cNvSpPr>
          <p:nvPr>
            <p:ph type="sldNum" sz="quarter" idx="12"/>
          </p:nvPr>
        </p:nvSpPr>
        <p:spPr/>
        <p:txBody>
          <a:bodyPr/>
          <a:lstStyle/>
          <a:p>
            <a:fld id="{42782948-4DBE-204D-AB9E-B65E067054AE}" type="slidenum">
              <a:rPr lang="en-US" smtClean="0"/>
              <a:pPr/>
              <a:t>8</a:t>
            </a:fld>
            <a:endParaRPr lang="en-US"/>
          </a:p>
        </p:txBody>
      </p:sp>
      <p:cxnSp>
        <p:nvCxnSpPr>
          <p:cNvPr id="51" name="Straight Connector 50">
            <a:extLst>
              <a:ext uri="{FF2B5EF4-FFF2-40B4-BE49-F238E27FC236}">
                <a16:creationId xmlns:a16="http://schemas.microsoft.com/office/drawing/2014/main" id="{45461716-523A-142E-26D5-7947EADFC9C4}"/>
              </a:ext>
            </a:extLst>
          </p:cNvPr>
          <p:cNvCxnSpPr/>
          <p:nvPr/>
        </p:nvCxnSpPr>
        <p:spPr>
          <a:xfrm>
            <a:off x="6225988" y="2303335"/>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angle 1">
            <a:extLst>
              <a:ext uri="{FF2B5EF4-FFF2-40B4-BE49-F238E27FC236}">
                <a16:creationId xmlns:a16="http://schemas.microsoft.com/office/drawing/2014/main" id="{B3AF0845-DDD6-9872-7F19-7FFAB052A26D}"/>
              </a:ext>
            </a:extLst>
          </p:cNvPr>
          <p:cNvSpPr>
            <a:spLocks noChangeArrowheads="1"/>
          </p:cNvSpPr>
          <p:nvPr/>
        </p:nvSpPr>
        <p:spPr bwMode="auto">
          <a:xfrm>
            <a:off x="0" y="98113"/>
            <a:ext cx="65" cy="260974"/>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7935" rIns="0" bIns="-793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8206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p:txBody>
          <a:bodyPr>
            <a:normAutofit/>
          </a:bodyPr>
          <a:lstStyle/>
          <a:p>
            <a:r>
              <a:rPr lang="en-US" sz="1800" dirty="0">
                <a:solidFill>
                  <a:srgbClr val="FFFFFF"/>
                </a:solidFill>
              </a:rPr>
              <a:t>Steven Frieson, Project Manager </a:t>
            </a:r>
            <a:r>
              <a:rPr lang="en-US" sz="1800" i="1" dirty="0">
                <a:solidFill>
                  <a:srgbClr val="FFFF00"/>
                </a:solidFill>
              </a:rPr>
              <a:t>(</a:t>
            </a:r>
            <a:r>
              <a:rPr lang="en-US" sz="1800" i="1" dirty="0" err="1">
                <a:solidFill>
                  <a:srgbClr val="FFFF00"/>
                </a:solidFill>
              </a:rPr>
              <a:t>Gerente</a:t>
            </a:r>
            <a:r>
              <a:rPr lang="en-US" sz="1800" i="1" dirty="0">
                <a:solidFill>
                  <a:srgbClr val="FFFF00"/>
                </a:solidFill>
              </a:rPr>
              <a:t> de Proyecto)</a:t>
            </a:r>
          </a:p>
          <a:p>
            <a:r>
              <a:rPr lang="en-US" sz="1800" dirty="0">
                <a:solidFill>
                  <a:srgbClr val="FFFFFF"/>
                </a:solidFill>
              </a:rPr>
              <a:t>Team ALTA Planning </a:t>
            </a:r>
          </a:p>
        </p:txBody>
      </p:sp>
      <p:sp>
        <p:nvSpPr>
          <p:cNvPr id="2" name="Date Placeholder 1"/>
          <p:cNvSpPr>
            <a:spLocks noGrp="1"/>
          </p:cNvSpPr>
          <p:nvPr>
            <p:ph type="dt" sz="half" idx="2"/>
          </p:nvPr>
        </p:nvSpPr>
        <p:spPr/>
        <p:txBody>
          <a:bodyPr/>
          <a:lstStyle/>
          <a:p>
            <a:fld id="{215C1E33-7843-DD4E-A777-43ECB6153BE3}" type="datetime1">
              <a:rPr lang="en-US" smtClean="0">
                <a:solidFill>
                  <a:srgbClr val="FFFFFF"/>
                </a:solidFill>
              </a:rPr>
              <a:pPr/>
              <a:t>1/16/2025</a:t>
            </a:fld>
            <a:endParaRPr lang="en-US" dirty="0">
              <a:solidFill>
                <a:srgbClr val="FFFFFF"/>
              </a:solidFill>
            </a:endParaRPr>
          </a:p>
        </p:txBody>
      </p:sp>
      <p:sp>
        <p:nvSpPr>
          <p:cNvPr id="3" name="Footer Placeholder 2"/>
          <p:cNvSpPr>
            <a:spLocks noGrp="1"/>
          </p:cNvSpPr>
          <p:nvPr>
            <p:ph type="ftr" sz="quarter" idx="3"/>
          </p:nvPr>
        </p:nvSpPr>
        <p:spPr/>
        <p:txBody>
          <a:bodyPr/>
          <a:lstStyle/>
          <a:p>
            <a:r>
              <a:rPr lang="en-US" dirty="0">
                <a:solidFill>
                  <a:srgbClr val="FFFFFF"/>
                </a:solidFill>
              </a:rPr>
              <a:t>FOOTER GOES HERE</a:t>
            </a:r>
          </a:p>
        </p:txBody>
      </p:sp>
      <p:sp>
        <p:nvSpPr>
          <p:cNvPr id="4" name="Slide Number Placeholder 3"/>
          <p:cNvSpPr>
            <a:spLocks noGrp="1"/>
          </p:cNvSpPr>
          <p:nvPr>
            <p:ph type="sldNum" sz="quarter" idx="4"/>
          </p:nvPr>
        </p:nvSpPr>
        <p:spPr/>
        <p:txBody>
          <a:bodyPr/>
          <a:lstStyle/>
          <a:p>
            <a:fld id="{42782948-4DBE-204D-AB9E-B65E067054AE}" type="slidenum">
              <a:rPr lang="en-US" smtClean="0">
                <a:solidFill>
                  <a:srgbClr val="FFFFFF"/>
                </a:solidFill>
              </a:rPr>
              <a:pPr/>
              <a:t>9</a:t>
            </a:fld>
            <a:endParaRPr lang="en-US" dirty="0">
              <a:solidFill>
                <a:srgbClr val="FFFFFF"/>
              </a:solidFill>
            </a:endParaRPr>
          </a:p>
        </p:txBody>
      </p:sp>
      <p:sp>
        <p:nvSpPr>
          <p:cNvPr id="22" name="Text Placeholder 21"/>
          <p:cNvSpPr>
            <a:spLocks noGrp="1"/>
          </p:cNvSpPr>
          <p:nvPr>
            <p:ph type="body" sz="quarter" idx="12"/>
          </p:nvPr>
        </p:nvSpPr>
        <p:spPr/>
        <p:txBody>
          <a:bodyPr/>
          <a:lstStyle/>
          <a:p>
            <a:endParaRPr lang="en-US" dirty="0">
              <a:solidFill>
                <a:srgbClr val="FFFFFF"/>
              </a:solidFill>
            </a:endParaRPr>
          </a:p>
        </p:txBody>
      </p:sp>
      <p:sp>
        <p:nvSpPr>
          <p:cNvPr id="5" name="Title 4"/>
          <p:cNvSpPr>
            <a:spLocks noGrp="1"/>
          </p:cNvSpPr>
          <p:nvPr>
            <p:ph type="title"/>
          </p:nvPr>
        </p:nvSpPr>
        <p:spPr>
          <a:xfrm>
            <a:off x="686104" y="682922"/>
            <a:ext cx="7772400" cy="461665"/>
          </a:xfrm>
        </p:spPr>
        <p:txBody>
          <a:bodyPr/>
          <a:lstStyle/>
          <a:p>
            <a:r>
              <a:rPr lang="en-US" dirty="0"/>
              <a:t>San Jose Creek Multi-Use Bikeway Project</a:t>
            </a:r>
          </a:p>
        </p:txBody>
      </p:sp>
      <p:pic>
        <p:nvPicPr>
          <p:cNvPr id="9" name="Picture Placeholder 8">
            <a:extLst>
              <a:ext uri="{FF2B5EF4-FFF2-40B4-BE49-F238E27FC236}">
                <a16:creationId xmlns:a16="http://schemas.microsoft.com/office/drawing/2014/main" id="{F8DC38B9-BDBB-4BE5-C1F7-AC5ADF77F70A}"/>
              </a:ext>
            </a:extLst>
          </p:cNvPr>
          <p:cNvPicPr>
            <a:picLocks noGrp="1" noChangeAspect="1"/>
          </p:cNvPicPr>
          <p:nvPr>
            <p:ph type="pic" sz="quarter" idx="10"/>
          </p:nvPr>
        </p:nvPicPr>
        <p:blipFill>
          <a:blip r:embed="rId2"/>
          <a:srcRect t="31951" b="31951"/>
          <a:stretch/>
        </p:blipFill>
        <p:spPr>
          <a:xfrm>
            <a:off x="152401" y="2592387"/>
            <a:ext cx="8839200" cy="2440594"/>
          </a:xfrm>
        </p:spPr>
      </p:pic>
      <p:pic>
        <p:nvPicPr>
          <p:cNvPr id="11" name="Picture 10">
            <a:extLst>
              <a:ext uri="{FF2B5EF4-FFF2-40B4-BE49-F238E27FC236}">
                <a16:creationId xmlns:a16="http://schemas.microsoft.com/office/drawing/2014/main" id="{9C6D4E0B-FC3D-CEC1-9114-2DECE5A80173}"/>
              </a:ext>
            </a:extLst>
          </p:cNvPr>
          <p:cNvPicPr>
            <a:picLocks noChangeAspect="1"/>
          </p:cNvPicPr>
          <p:nvPr/>
        </p:nvPicPr>
        <p:blipFill>
          <a:blip r:embed="rId3"/>
          <a:stretch>
            <a:fillRect/>
          </a:stretch>
        </p:blipFill>
        <p:spPr>
          <a:xfrm>
            <a:off x="152399" y="4666296"/>
            <a:ext cx="623976" cy="376291"/>
          </a:xfrm>
          <a:prstGeom prst="rect">
            <a:avLst/>
          </a:prstGeom>
        </p:spPr>
      </p:pic>
    </p:spTree>
    <p:extLst>
      <p:ext uri="{BB962C8B-B14F-4D97-AF65-F5344CB8AC3E}">
        <p14:creationId xmlns:p14="http://schemas.microsoft.com/office/powerpoint/2010/main" val="2013553653"/>
      </p:ext>
    </p:extLst>
  </p:cSld>
  <p:clrMapOvr>
    <a:masterClrMapping/>
  </p:clrMapOvr>
</p:sld>
</file>

<file path=ppt/theme/theme1.xml><?xml version="1.0" encoding="utf-8"?>
<a:theme xmlns:a="http://schemas.openxmlformats.org/drawingml/2006/main" name="1_Office Theme">
  <a:themeElements>
    <a:clrScheme name="Custom 1">
      <a:dk1>
        <a:sysClr val="windowText" lastClr="000000"/>
      </a:dk1>
      <a:lt1>
        <a:srgbClr val="EEF2F9"/>
      </a:lt1>
      <a:dk2>
        <a:srgbClr val="071667"/>
      </a:dk2>
      <a:lt2>
        <a:srgbClr val="0071B9"/>
      </a:lt2>
      <a:accent1>
        <a:srgbClr val="FABE1C"/>
      </a:accent1>
      <a:accent2>
        <a:srgbClr val="00823A"/>
      </a:accent2>
      <a:accent3>
        <a:srgbClr val="80B8DC"/>
      </a:accent3>
      <a:accent4>
        <a:srgbClr val="EEF2F9"/>
      </a:accent4>
      <a:accent5>
        <a:srgbClr val="CFCDC9"/>
      </a:accent5>
      <a:accent6>
        <a:srgbClr val="EEF2F9"/>
      </a:accent6>
      <a:hlink>
        <a:srgbClr val="EEF2F9"/>
      </a:hlink>
      <a:folHlink>
        <a:srgbClr val="EEF2F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9890</TotalTime>
  <Words>772</Words>
  <Application>Microsoft Office PowerPoint</Application>
  <PresentationFormat>Custom</PresentationFormat>
  <Paragraphs>106</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Gill Sans MT</vt:lpstr>
      <vt:lpstr>inherit</vt:lpstr>
      <vt:lpstr>1_Office Theme</vt:lpstr>
      <vt:lpstr>SAN JOSE CREEK  MULTI-USE BIKEWAY PROJECT </vt:lpstr>
      <vt:lpstr>PowerPoint Presentation</vt:lpstr>
      <vt:lpstr>PowerPoint Presentation</vt:lpstr>
      <vt:lpstr>PowerPoint Presentation</vt:lpstr>
      <vt:lpstr>PowerPoint Presentation</vt:lpstr>
      <vt:lpstr>3.5 mile long walking trail &amp; bike path running adjacent with the San Jose Creek Sendero para caminar y carril bici de 3 punto 5 millas de largo que corre junto al arroyo San José   </vt:lpstr>
      <vt:lpstr>Project Funding:  Design (diseño) - 2019 City received $1.4M from Measure M        (Multi-Year Subregional Program)  En el ano 2019         las ciudad recibio $1.4M medida M (Programa           Subregional Plurianual)               - 2021 City advertised for Design services       Ciudad 2021 anunciada para servicios de diseño             - 2022 City awarded to ALTA Planning + Design            Ciudad 2022 adjudicada a ALTA Planning + Design        </vt:lpstr>
      <vt:lpstr> Project Funding (continued)  Construction (construcción) - 2023 City received $11.3M of ATP C6       funding from LAC Metro to fully fund this bikeway        project.  2023 La ciudad recibió $11.3 millones de           fondos ATP C6 de LAC Metro para financiar         completamente este proyecto de ciclovía.    </vt:lpstr>
      <vt:lpstr>San Jose Creek Multi-Use Bikeway Project</vt:lpstr>
    </vt:vector>
  </TitlesOfParts>
  <Company>USAID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Cameron</dc:creator>
  <cp:lastModifiedBy>Dichosa, Arnold</cp:lastModifiedBy>
  <cp:revision>186</cp:revision>
  <dcterms:created xsi:type="dcterms:W3CDTF">2015-12-15T14:16:42Z</dcterms:created>
  <dcterms:modified xsi:type="dcterms:W3CDTF">2025-01-16T22:00:42Z</dcterms:modified>
</cp:coreProperties>
</file>